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xls" ContentType="application/vnd.ms-exce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commentAuthors.xml" ContentType="application/vnd.openxmlformats-officedocument.presentationml.commentAuthors+xml"/>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2" r:id="rId1"/>
  </p:sldMasterIdLst>
  <p:notesMasterIdLst>
    <p:notesMasterId r:id="rId28"/>
  </p:notesMasterIdLst>
  <p:handoutMasterIdLst>
    <p:handoutMasterId r:id="rId29"/>
  </p:handoutMasterIdLst>
  <p:sldIdLst>
    <p:sldId id="278" r:id="rId2"/>
    <p:sldId id="491" r:id="rId3"/>
    <p:sldId id="446" r:id="rId4"/>
    <p:sldId id="447" r:id="rId5"/>
    <p:sldId id="448" r:id="rId6"/>
    <p:sldId id="493" r:id="rId7"/>
    <p:sldId id="495" r:id="rId8"/>
    <p:sldId id="494" r:id="rId9"/>
    <p:sldId id="496" r:id="rId10"/>
    <p:sldId id="498" r:id="rId11"/>
    <p:sldId id="497" r:id="rId12"/>
    <p:sldId id="457" r:id="rId13"/>
    <p:sldId id="499" r:id="rId14"/>
    <p:sldId id="502" r:id="rId15"/>
    <p:sldId id="503" r:id="rId16"/>
    <p:sldId id="459" r:id="rId17"/>
    <p:sldId id="500" r:id="rId18"/>
    <p:sldId id="501" r:id="rId19"/>
    <p:sldId id="461" r:id="rId20"/>
    <p:sldId id="463" r:id="rId21"/>
    <p:sldId id="488" r:id="rId22"/>
    <p:sldId id="467" r:id="rId23"/>
    <p:sldId id="469" r:id="rId24"/>
    <p:sldId id="482" r:id="rId25"/>
    <p:sldId id="492" r:id="rId26"/>
    <p:sldId id="445" r:id="rId27"/>
  </p:sldIdLst>
  <p:sldSz cx="9144000" cy="6858000" type="screen4x3"/>
  <p:notesSz cx="6858000" cy="9144000"/>
  <p:defaultTextStyle>
    <a:defPPr>
      <a:defRPr lang="fr-FR"/>
    </a:defPPr>
    <a:lvl1pPr algn="l" rtl="0" eaLnBrk="0" fontAlgn="base" hangingPunct="0">
      <a:spcBef>
        <a:spcPct val="50000"/>
      </a:spcBef>
      <a:spcAft>
        <a:spcPct val="0"/>
      </a:spcAft>
      <a:defRPr kern="1200">
        <a:solidFill>
          <a:srgbClr val="120C80"/>
        </a:solidFill>
        <a:latin typeface="Arial" pitchFamily="-110" charset="0"/>
        <a:ea typeface="Arial" pitchFamily="-110" charset="0"/>
        <a:cs typeface="Arial" pitchFamily="-110" charset="0"/>
      </a:defRPr>
    </a:lvl1pPr>
    <a:lvl2pPr marL="457200" algn="l" rtl="0" eaLnBrk="0" fontAlgn="base" hangingPunct="0">
      <a:spcBef>
        <a:spcPct val="50000"/>
      </a:spcBef>
      <a:spcAft>
        <a:spcPct val="0"/>
      </a:spcAft>
      <a:defRPr kern="1200">
        <a:solidFill>
          <a:srgbClr val="120C80"/>
        </a:solidFill>
        <a:latin typeface="Arial" pitchFamily="-110" charset="0"/>
        <a:ea typeface="Arial" pitchFamily="-110" charset="0"/>
        <a:cs typeface="Arial" pitchFamily="-110" charset="0"/>
      </a:defRPr>
    </a:lvl2pPr>
    <a:lvl3pPr marL="914400" algn="l" rtl="0" eaLnBrk="0" fontAlgn="base" hangingPunct="0">
      <a:spcBef>
        <a:spcPct val="50000"/>
      </a:spcBef>
      <a:spcAft>
        <a:spcPct val="0"/>
      </a:spcAft>
      <a:defRPr kern="1200">
        <a:solidFill>
          <a:srgbClr val="120C80"/>
        </a:solidFill>
        <a:latin typeface="Arial" pitchFamily="-110" charset="0"/>
        <a:ea typeface="Arial" pitchFamily="-110" charset="0"/>
        <a:cs typeface="Arial" pitchFamily="-110" charset="0"/>
      </a:defRPr>
    </a:lvl3pPr>
    <a:lvl4pPr marL="1371600" algn="l" rtl="0" eaLnBrk="0" fontAlgn="base" hangingPunct="0">
      <a:spcBef>
        <a:spcPct val="50000"/>
      </a:spcBef>
      <a:spcAft>
        <a:spcPct val="0"/>
      </a:spcAft>
      <a:defRPr kern="1200">
        <a:solidFill>
          <a:srgbClr val="120C80"/>
        </a:solidFill>
        <a:latin typeface="Arial" pitchFamily="-110" charset="0"/>
        <a:ea typeface="Arial" pitchFamily="-110" charset="0"/>
        <a:cs typeface="Arial" pitchFamily="-110" charset="0"/>
      </a:defRPr>
    </a:lvl4pPr>
    <a:lvl5pPr marL="1828800" algn="l" rtl="0" eaLnBrk="0" fontAlgn="base" hangingPunct="0">
      <a:spcBef>
        <a:spcPct val="50000"/>
      </a:spcBef>
      <a:spcAft>
        <a:spcPct val="0"/>
      </a:spcAft>
      <a:defRPr kern="1200">
        <a:solidFill>
          <a:srgbClr val="120C80"/>
        </a:solidFill>
        <a:latin typeface="Arial" pitchFamily="-110" charset="0"/>
        <a:ea typeface="Arial" pitchFamily="-110" charset="0"/>
        <a:cs typeface="Arial" pitchFamily="-110" charset="0"/>
      </a:defRPr>
    </a:lvl5pPr>
    <a:lvl6pPr marL="2286000" algn="l" defTabSz="457200" rtl="0" eaLnBrk="1" latinLnBrk="0" hangingPunct="1">
      <a:defRPr kern="1200">
        <a:solidFill>
          <a:srgbClr val="120C80"/>
        </a:solidFill>
        <a:latin typeface="Arial" pitchFamily="-110" charset="0"/>
        <a:ea typeface="Arial" pitchFamily="-110" charset="0"/>
        <a:cs typeface="Arial" pitchFamily="-110" charset="0"/>
      </a:defRPr>
    </a:lvl6pPr>
    <a:lvl7pPr marL="2743200" algn="l" defTabSz="457200" rtl="0" eaLnBrk="1" latinLnBrk="0" hangingPunct="1">
      <a:defRPr kern="1200">
        <a:solidFill>
          <a:srgbClr val="120C80"/>
        </a:solidFill>
        <a:latin typeface="Arial" pitchFamily="-110" charset="0"/>
        <a:ea typeface="Arial" pitchFamily="-110" charset="0"/>
        <a:cs typeface="Arial" pitchFamily="-110" charset="0"/>
      </a:defRPr>
    </a:lvl7pPr>
    <a:lvl8pPr marL="3200400" algn="l" defTabSz="457200" rtl="0" eaLnBrk="1" latinLnBrk="0" hangingPunct="1">
      <a:defRPr kern="1200">
        <a:solidFill>
          <a:srgbClr val="120C80"/>
        </a:solidFill>
        <a:latin typeface="Arial" pitchFamily="-110" charset="0"/>
        <a:ea typeface="Arial" pitchFamily="-110" charset="0"/>
        <a:cs typeface="Arial" pitchFamily="-110" charset="0"/>
      </a:defRPr>
    </a:lvl8pPr>
    <a:lvl9pPr marL="3657600" algn="l" defTabSz="457200" rtl="0" eaLnBrk="1" latinLnBrk="0" hangingPunct="1">
      <a:defRPr kern="1200">
        <a:solidFill>
          <a:srgbClr val="120C80"/>
        </a:solidFill>
        <a:latin typeface="Arial" pitchFamily="-110" charset="0"/>
        <a:ea typeface="Arial" pitchFamily="-110" charset="0"/>
        <a:cs typeface="Arial" pitchFamily="-110"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hael Finocchiaro" initials="MF" lastIdx="2" clrIdx="0"/>
  <p:cmAuthor id="1" name="Michael Finocchiaro" initials="MJF" lastIdx="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80808"/>
    <a:srgbClr val="00FF00"/>
    <a:srgbClr val="FF3399"/>
    <a:srgbClr val="FF0000"/>
    <a:srgbClr val="3399FF"/>
    <a:srgbClr val="66CCFF"/>
    <a:srgbClr val="CCFFFF"/>
    <a:srgbClr val="CC0099"/>
  </p:clrMru>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79758" autoAdjust="0"/>
  </p:normalViewPr>
  <p:slideViewPr>
    <p:cSldViewPr snapToObjects="1">
      <p:cViewPr varScale="1">
        <p:scale>
          <a:sx n="102" d="100"/>
          <a:sy n="102" d="100"/>
        </p:scale>
        <p:origin x="-180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66" d="100"/>
          <a:sy n="66" d="100"/>
        </p:scale>
        <p:origin x="0" y="0"/>
      </p:cViewPr>
      <p:guideLst/>
    </p:cSldViewPr>
  </p:notesViewPr>
  <p:gridSpacing cx="46085125" cy="4608512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b="1">
                <a:solidFill>
                  <a:schemeClr val="tx1"/>
                </a:solidFill>
                <a:latin typeface="Arial" pitchFamily="-111" charset="0"/>
                <a:ea typeface="Arial" pitchFamily="-111" charset="0"/>
                <a:cs typeface="Arial" pitchFamily="-111" charset="0"/>
              </a:defRPr>
            </a:lvl1pPr>
          </a:lstStyle>
          <a:p>
            <a:pPr>
              <a:defRPr/>
            </a:pPr>
            <a:endParaRPr lang="en-US"/>
          </a:p>
        </p:txBody>
      </p:sp>
      <p:sp>
        <p:nvSpPr>
          <p:cNvPr id="8089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b="1">
                <a:solidFill>
                  <a:schemeClr val="tx1"/>
                </a:solidFill>
                <a:latin typeface="Arial" pitchFamily="-111" charset="0"/>
                <a:ea typeface="Arial" pitchFamily="-111" charset="0"/>
                <a:cs typeface="Arial" pitchFamily="-111" charset="0"/>
              </a:defRPr>
            </a:lvl1pPr>
          </a:lstStyle>
          <a:p>
            <a:pPr>
              <a:defRPr/>
            </a:pPr>
            <a:fld id="{03A5E82B-C658-B848-9DA3-DF2F1A2D4BE3}" type="datetime1">
              <a:rPr lang="en-US"/>
              <a:pPr>
                <a:defRPr/>
              </a:pPr>
              <a:t>4/21/2009</a:t>
            </a:fld>
            <a:endParaRPr lang="fr-FR"/>
          </a:p>
        </p:txBody>
      </p:sp>
      <p:sp>
        <p:nvSpPr>
          <p:cNvPr id="8090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b="1">
                <a:solidFill>
                  <a:schemeClr val="tx1"/>
                </a:solidFill>
                <a:latin typeface="Arial" pitchFamily="-111" charset="0"/>
                <a:ea typeface="Arial" pitchFamily="-111" charset="0"/>
                <a:cs typeface="Arial" pitchFamily="-111" charset="0"/>
              </a:defRPr>
            </a:lvl1pPr>
          </a:lstStyle>
          <a:p>
            <a:pPr>
              <a:defRPr/>
            </a:pPr>
            <a:endParaRPr lang="en-US"/>
          </a:p>
        </p:txBody>
      </p:sp>
      <p:sp>
        <p:nvSpPr>
          <p:cNvPr id="8090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b="1">
                <a:solidFill>
                  <a:schemeClr val="tx1"/>
                </a:solidFill>
                <a:latin typeface="Arial" pitchFamily="-111" charset="0"/>
                <a:ea typeface="Arial" pitchFamily="-111" charset="0"/>
                <a:cs typeface="Arial" pitchFamily="-111" charset="0"/>
              </a:defRPr>
            </a:lvl1pPr>
          </a:lstStyle>
          <a:p>
            <a:pPr>
              <a:defRPr/>
            </a:pPr>
            <a:fld id="{7A25974F-5F9D-014C-B1BA-7B4BFBACC12A}" type="slidenum">
              <a:rPr lang="fr-FR"/>
              <a:pPr>
                <a:defRPr/>
              </a:pPr>
              <a:t>‹#›</a:t>
            </a:fld>
            <a:endParaRPr 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a:solidFill>
                  <a:schemeClr val="tx1"/>
                </a:solidFill>
                <a:latin typeface="Times New Roman" pitchFamily="-111" charset="0"/>
                <a:ea typeface="Arial" pitchFamily="-111" charset="0"/>
                <a:cs typeface="Arial" pitchFamily="-111" charset="0"/>
              </a:defRPr>
            </a:lvl1pPr>
          </a:lstStyle>
          <a:p>
            <a:pPr>
              <a:defRPr/>
            </a:pPr>
            <a:endParaRPr lang="en-US"/>
          </a:p>
        </p:txBody>
      </p:sp>
      <p:sp>
        <p:nvSpPr>
          <p:cNvPr id="1024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solidFill>
                  <a:schemeClr val="tx1"/>
                </a:solidFill>
                <a:latin typeface="Times New Roman" pitchFamily="-111" charset="0"/>
                <a:ea typeface="Arial" pitchFamily="-111" charset="0"/>
                <a:cs typeface="Arial" pitchFamily="-111" charset="0"/>
              </a:defRPr>
            </a:lvl1pPr>
          </a:lstStyle>
          <a:p>
            <a:pPr>
              <a:defRPr/>
            </a:pPr>
            <a:fld id="{1C8A74AE-C86F-9A4D-9311-9E58271F0689}" type="datetime1">
              <a:rPr lang="en-US"/>
              <a:pPr>
                <a:defRPr/>
              </a:pPr>
              <a:t>4/21/2009</a:t>
            </a:fld>
            <a:endParaRPr lang="fr-FR"/>
          </a:p>
        </p:txBody>
      </p:sp>
      <p:sp>
        <p:nvSpPr>
          <p:cNvPr id="92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Fith Level</a:t>
            </a:r>
          </a:p>
        </p:txBody>
      </p:sp>
      <p:sp>
        <p:nvSpPr>
          <p:cNvPr id="1024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a:solidFill>
                  <a:schemeClr val="tx1"/>
                </a:solidFill>
                <a:latin typeface="Times New Roman" pitchFamily="-111" charset="0"/>
                <a:ea typeface="Arial" pitchFamily="-111" charset="0"/>
                <a:cs typeface="Arial" pitchFamily="-111" charset="0"/>
              </a:defRPr>
            </a:lvl1pPr>
          </a:lstStyle>
          <a:p>
            <a:pPr>
              <a:defRPr/>
            </a:pPr>
            <a:endParaRPr lang="en-US"/>
          </a:p>
        </p:txBody>
      </p:sp>
      <p:sp>
        <p:nvSpPr>
          <p:cNvPr id="1024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solidFill>
                  <a:schemeClr val="tx1"/>
                </a:solidFill>
                <a:latin typeface="Times New Roman" pitchFamily="-111" charset="0"/>
                <a:ea typeface="Arial" pitchFamily="-111" charset="0"/>
                <a:cs typeface="Arial" pitchFamily="-111" charset="0"/>
              </a:defRPr>
            </a:lvl1pPr>
          </a:lstStyle>
          <a:p>
            <a:pPr>
              <a:defRPr/>
            </a:pPr>
            <a:fld id="{9EC2F4A7-23DD-914D-B6B7-44A6E13841B4}" type="slidenum">
              <a:rPr lang="fr-FR"/>
              <a:pPr>
                <a:defRPr/>
              </a:pPr>
              <a:t>‹#›</a:t>
            </a:fld>
            <a:endParaRPr lang="fr-F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pitchFamily="-11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p>
            <a:fld id="{75B0D887-D09A-6443-B894-6017C7E1AF89}" type="slidenum">
              <a:rPr lang="fr-FR">
                <a:latin typeface="Times New Roman" pitchFamily="-110" charset="0"/>
                <a:ea typeface="Arial" pitchFamily="-110" charset="0"/>
                <a:cs typeface="Arial" pitchFamily="-110" charset="0"/>
              </a:rPr>
              <a:pPr/>
              <a:t>1</a:t>
            </a:fld>
            <a:endParaRPr lang="fr-FR">
              <a:latin typeface="Times New Roman" pitchFamily="-110" charset="0"/>
              <a:ea typeface="Arial" pitchFamily="-110" charset="0"/>
              <a:cs typeface="Arial" pitchFamily="-110" charset="0"/>
            </a:endParaRPr>
          </a:p>
        </p:txBody>
      </p:sp>
      <p:sp>
        <p:nvSpPr>
          <p:cNvPr id="11267" name="Rectangle 1026"/>
          <p:cNvSpPr>
            <a:spLocks noGrp="1" noRot="1" noChangeAspect="1" noChangeArrowheads="1" noTextEdit="1"/>
          </p:cNvSpPr>
          <p:nvPr>
            <p:ph type="sldImg"/>
          </p:nvPr>
        </p:nvSpPr>
        <p:spPr>
          <a:ln/>
        </p:spPr>
      </p:sp>
      <p:sp>
        <p:nvSpPr>
          <p:cNvPr id="11268" name="Rectangle 1027"/>
          <p:cNvSpPr>
            <a:spLocks noGrp="1" noChangeArrowheads="1"/>
          </p:cNvSpPr>
          <p:nvPr>
            <p:ph type="body" idx="1"/>
          </p:nvPr>
        </p:nvSpPr>
        <p:spPr>
          <a:noFill/>
          <a:ln/>
        </p:spPr>
        <p:txBody>
          <a:bodyPr/>
          <a:lstStyle/>
          <a:p>
            <a:r>
              <a:rPr lang="en-GB">
                <a:solidFill>
                  <a:srgbClr val="0A50A1"/>
                </a:solidFill>
                <a:latin typeface="Arial" pitchFamily="-110" charset="0"/>
                <a:ea typeface="Times New Roman" pitchFamily="-110" charset="0"/>
                <a:cs typeface="Times New Roman" pitchFamily="-110" charset="0"/>
              </a:rPr>
              <a:t>This is the “Presentation title” page.  Type the title of your presentation in the "Presentation title” field.</a:t>
            </a:r>
          </a:p>
          <a:p>
            <a:r>
              <a:rPr lang="en-US" i="1">
                <a:latin typeface="Arial" pitchFamily="-110" charset="0"/>
                <a:ea typeface="Times New Roman" pitchFamily="-110" charset="0"/>
                <a:cs typeface="Times New Roman" pitchFamily="-110" charset="0"/>
              </a:rPr>
              <a:t>Cette page est la page de titre d’une présentation . Saisissez votre titre dans la zone « Titre de la présentation ».</a:t>
            </a:r>
          </a:p>
          <a:p>
            <a:endParaRPr lang="en-US" i="1">
              <a:solidFill>
                <a:srgbClr val="0A50A1"/>
              </a:solidFill>
              <a:latin typeface="Arial" pitchFamily="-110" charset="0"/>
              <a:ea typeface="Times New Roman" pitchFamily="-110" charset="0"/>
              <a:cs typeface="Times New Roman" pitchFamily="-110"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00C99ADF-B88E-4520-9D8A-1C5D8F41EF1D}" type="slidenum">
              <a:rPr lang="en-US"/>
              <a:pPr/>
              <a:t>10</a:t>
            </a:fld>
            <a:endParaRPr lang="en-US"/>
          </a:p>
        </p:txBody>
      </p:sp>
      <p:sp>
        <p:nvSpPr>
          <p:cNvPr id="339970" name="Slide Image Placeholder 1"/>
          <p:cNvSpPr>
            <a:spLocks noGrp="1" noRot="1" noChangeAspect="1" noTextEdit="1"/>
          </p:cNvSpPr>
          <p:nvPr>
            <p:ph type="sldImg"/>
          </p:nvPr>
        </p:nvSpPr>
        <p:spPr>
          <a:xfrm>
            <a:off x="1141413" y="474663"/>
            <a:ext cx="4575175" cy="3430587"/>
          </a:xfrm>
          <a:ln/>
        </p:spPr>
      </p:sp>
      <p:sp>
        <p:nvSpPr>
          <p:cNvPr id="339971" name="Notes Placeholder 2"/>
          <p:cNvSpPr>
            <a:spLocks noGrp="1"/>
          </p:cNvSpPr>
          <p:nvPr>
            <p:ph type="body" idx="1"/>
          </p:nvPr>
        </p:nvSpPr>
        <p:spPr>
          <a:xfrm>
            <a:off x="685801" y="4149727"/>
            <a:ext cx="5486400" cy="4308475"/>
          </a:xfrm>
        </p:spPr>
        <p:txBody>
          <a:bodyPr/>
          <a:lstStyle/>
          <a:p>
            <a:endParaRPr lang="en-US"/>
          </a:p>
        </p:txBody>
      </p:sp>
      <p:sp>
        <p:nvSpPr>
          <p:cNvPr id="339972" name="Header Placeholder 3"/>
          <p:cNvSpPr txBox="1">
            <a:spLocks noGrp="1"/>
          </p:cNvSpPr>
          <p:nvPr/>
        </p:nvSpPr>
        <p:spPr bwMode="auto">
          <a:xfrm>
            <a:off x="2" y="0"/>
            <a:ext cx="2971800" cy="457200"/>
          </a:xfrm>
          <a:prstGeom prst="rect">
            <a:avLst/>
          </a:prstGeom>
          <a:noFill/>
          <a:ln w="9525">
            <a:noFill/>
            <a:miter lim="800000"/>
            <a:headEnd/>
            <a:tailEnd/>
          </a:ln>
        </p:spPr>
        <p:txBody>
          <a:bodyPr lIns="90789" tIns="45394" rIns="90789" bIns="45394"/>
          <a:lstStyle/>
          <a:p>
            <a:r>
              <a:rPr lang="en-US" sz="1200" dirty="0"/>
              <a:t>EACC2008 Orlando, FL</a:t>
            </a:r>
          </a:p>
        </p:txBody>
      </p:sp>
      <p:sp>
        <p:nvSpPr>
          <p:cNvPr id="339973" name="Date Placeholder 4"/>
          <p:cNvSpPr txBox="1">
            <a:spLocks noGrp="1"/>
          </p:cNvSpPr>
          <p:nvPr/>
        </p:nvSpPr>
        <p:spPr bwMode="auto">
          <a:xfrm>
            <a:off x="3884615" y="0"/>
            <a:ext cx="2971800" cy="457200"/>
          </a:xfrm>
          <a:prstGeom prst="rect">
            <a:avLst/>
          </a:prstGeom>
          <a:noFill/>
          <a:ln w="9525">
            <a:noFill/>
            <a:miter lim="800000"/>
            <a:headEnd/>
            <a:tailEnd/>
          </a:ln>
        </p:spPr>
        <p:txBody>
          <a:bodyPr lIns="90789" tIns="45394" rIns="90789" bIns="45394"/>
          <a:lstStyle/>
          <a:p>
            <a:pPr algn="r"/>
            <a:r>
              <a:rPr lang="en-US" sz="1200" dirty="0"/>
              <a:t>May 6-9, 2008</a:t>
            </a:r>
          </a:p>
        </p:txBody>
      </p:sp>
      <p:sp>
        <p:nvSpPr>
          <p:cNvPr id="339974" name="Slide Number Placeholder 5"/>
          <p:cNvSpPr txBox="1">
            <a:spLocks noGrp="1"/>
          </p:cNvSpPr>
          <p:nvPr/>
        </p:nvSpPr>
        <p:spPr bwMode="auto">
          <a:xfrm>
            <a:off x="3884615" y="8685214"/>
            <a:ext cx="2971800" cy="457200"/>
          </a:xfrm>
          <a:prstGeom prst="rect">
            <a:avLst/>
          </a:prstGeom>
          <a:noFill/>
          <a:ln w="9525">
            <a:noFill/>
            <a:miter lim="800000"/>
            <a:headEnd/>
            <a:tailEnd/>
          </a:ln>
        </p:spPr>
        <p:txBody>
          <a:bodyPr lIns="90789" tIns="45394" rIns="90789" bIns="45394" anchor="b"/>
          <a:lstStyle/>
          <a:p>
            <a:pPr algn="r"/>
            <a:fld id="{3A9FC452-45EB-49F3-96F5-6202102194C7}" type="slidenum">
              <a:rPr lang="en-US" sz="1200"/>
              <a:pPr algn="r"/>
              <a:t>10</a:t>
            </a:fld>
            <a:endParaRPr 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CATIA V6, … are also Multi-CAD - </a:t>
            </a:r>
            <a:r>
              <a:rPr lang="fr-FR" sz="1200" kern="1200" dirty="0" smtClean="0">
                <a:solidFill>
                  <a:schemeClr val="tx1"/>
                </a:solidFill>
                <a:latin typeface="+mn-lt"/>
                <a:ea typeface="+mn-ea"/>
                <a:cs typeface="+mn-cs"/>
              </a:rPr>
              <a:t>=&gt; si vous faites du multi-CAD il sera disponible </a:t>
            </a:r>
            <a:r>
              <a:rPr lang="fr-FR" sz="1200" kern="1200" dirty="0" err="1" smtClean="0">
                <a:solidFill>
                  <a:schemeClr val="tx1"/>
                </a:solidFill>
                <a:latin typeface="+mn-lt"/>
                <a:ea typeface="+mn-ea"/>
                <a:cs typeface="+mn-cs"/>
              </a:rPr>
              <a:t>ds</a:t>
            </a:r>
            <a:r>
              <a:rPr lang="fr-FR" sz="1200" kern="1200" dirty="0" smtClean="0">
                <a:solidFill>
                  <a:schemeClr val="tx1"/>
                </a:solidFill>
                <a:latin typeface="+mn-lt"/>
                <a:ea typeface="+mn-ea"/>
                <a:cs typeface="+mn-cs"/>
              </a:rPr>
              <a:t> CATIA</a:t>
            </a:r>
          </a:p>
          <a:p>
            <a:pPr lvl="0"/>
            <a:r>
              <a:rPr lang="en-US" sz="1200" kern="1200" dirty="0" smtClean="0">
                <a:solidFill>
                  <a:schemeClr val="tx1"/>
                </a:solidFill>
                <a:latin typeface="+mn-lt"/>
                <a:ea typeface="+mn-ea"/>
                <a:cs typeface="+mn-cs"/>
              </a:rPr>
              <a:t>DMU to be positioned in the CATIA, … Space =&gt; DMU is the V6 </a:t>
            </a:r>
            <a:r>
              <a:rPr lang="en-US" sz="1200" kern="1200" dirty="0" err="1" smtClean="0">
                <a:solidFill>
                  <a:schemeClr val="tx1"/>
                </a:solidFill>
                <a:latin typeface="+mn-lt"/>
                <a:ea typeface="+mn-ea"/>
                <a:cs typeface="+mn-cs"/>
              </a:rPr>
              <a:t>Collabenv</a:t>
            </a:r>
            <a:endParaRPr lang="fr-FR"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3D Live should be above (easy access, </a:t>
            </a:r>
            <a:r>
              <a:rPr lang="en-US" sz="1200" kern="1200" dirty="0" err="1" smtClean="0">
                <a:solidFill>
                  <a:schemeClr val="tx1"/>
                </a:solidFill>
                <a:latin typeface="+mn-lt"/>
                <a:ea typeface="+mn-ea"/>
                <a:cs typeface="+mn-cs"/>
              </a:rPr>
              <a:t>nav</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coll</a:t>
            </a:r>
            <a:r>
              <a:rPr lang="en-US" sz="1200" kern="1200" dirty="0" smtClean="0">
                <a:solidFill>
                  <a:schemeClr val="tx1"/>
                </a:solidFill>
                <a:latin typeface="+mn-lt"/>
                <a:ea typeface="+mn-ea"/>
                <a:cs typeface="+mn-cs"/>
              </a:rPr>
              <a:t> on 3D Content</a:t>
            </a:r>
            <a:endParaRPr lang="fr-FR"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Need to rework the description for the V6 part</a:t>
            </a:r>
            <a:endParaRPr lang="fr-FR"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All this available on-line through an internet </a:t>
            </a:r>
            <a:r>
              <a:rPr lang="en-US" sz="1200" kern="1200" dirty="0" err="1" smtClean="0">
                <a:solidFill>
                  <a:schemeClr val="tx1"/>
                </a:solidFill>
                <a:latin typeface="+mn-lt"/>
                <a:ea typeface="+mn-ea"/>
                <a:cs typeface="+mn-cs"/>
              </a:rPr>
              <a:t>cnx</a:t>
            </a:r>
            <a:r>
              <a:rPr lang="en-US" sz="1200" kern="1200" dirty="0" smtClean="0">
                <a:solidFill>
                  <a:schemeClr val="tx1"/>
                </a:solidFill>
                <a:latin typeface="+mn-lt"/>
                <a:ea typeface="+mn-ea"/>
                <a:cs typeface="+mn-cs"/>
              </a:rPr>
              <a:t> (key value)</a:t>
            </a:r>
            <a:endParaRPr lang="fr-FR"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Need to convey the imbedded value of VPM/DMU for the V6 </a:t>
            </a:r>
            <a:r>
              <a:rPr lang="en-US" sz="1200" kern="1200" dirty="0" err="1" smtClean="0">
                <a:solidFill>
                  <a:schemeClr val="tx1"/>
                </a:solidFill>
                <a:latin typeface="+mn-lt"/>
                <a:ea typeface="+mn-ea"/>
                <a:cs typeface="+mn-cs"/>
              </a:rPr>
              <a:t>env</a:t>
            </a:r>
            <a:r>
              <a:rPr lang="en-US" sz="1200" kern="1200" dirty="0" smtClean="0">
                <a:solidFill>
                  <a:schemeClr val="tx1"/>
                </a:solidFill>
                <a:latin typeface="+mn-lt"/>
                <a:ea typeface="+mn-ea"/>
                <a:cs typeface="+mn-cs"/>
              </a:rPr>
              <a:t>  </a:t>
            </a:r>
            <a:endParaRPr lang="fr-F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latin typeface="+mn-lt"/>
              <a:ea typeface="+mn-ea"/>
              <a:cs typeface="+mn-cs"/>
            </a:endParaRPr>
          </a:p>
          <a:p>
            <a:endParaRPr lang="fr-FR" dirty="0"/>
          </a:p>
        </p:txBody>
      </p:sp>
      <p:sp>
        <p:nvSpPr>
          <p:cNvPr id="4" name="Slide Number Placeholder 3"/>
          <p:cNvSpPr>
            <a:spLocks noGrp="1"/>
          </p:cNvSpPr>
          <p:nvPr>
            <p:ph type="sldNum" sz="quarter" idx="10"/>
          </p:nvPr>
        </p:nvSpPr>
        <p:spPr/>
        <p:txBody>
          <a:bodyPr/>
          <a:lstStyle/>
          <a:p>
            <a:fld id="{4319AEBC-B4A1-4308-83B9-2473792BAA7B}" type="slidenum">
              <a:rPr lang="fr-FR" smtClean="0"/>
              <a:pPr/>
              <a:t>11</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4F32EA41-7B1D-074E-96C6-C9A897C73685}" type="slidenum">
              <a:rPr lang="fr-FR">
                <a:latin typeface="Times New Roman" pitchFamily="-110" charset="0"/>
                <a:ea typeface="Arial" pitchFamily="-110" charset="0"/>
                <a:cs typeface="Arial" pitchFamily="-110" charset="0"/>
              </a:rPr>
              <a:pPr/>
              <a:t>12</a:t>
            </a:fld>
            <a:endParaRPr lang="fr-FR">
              <a:latin typeface="Times New Roman" pitchFamily="-110" charset="0"/>
              <a:ea typeface="Arial" pitchFamily="-110" charset="0"/>
              <a:cs typeface="Arial" pitchFamily="-110" charset="0"/>
            </a:endParaRPr>
          </a:p>
        </p:txBody>
      </p:sp>
      <p:sp>
        <p:nvSpPr>
          <p:cNvPr id="23555" name="Slide Image Placeholder 1"/>
          <p:cNvSpPr>
            <a:spLocks noGrp="1" noRot="1" noChangeAspect="1" noTextEdit="1"/>
          </p:cNvSpPr>
          <p:nvPr>
            <p:ph type="sldImg"/>
          </p:nvPr>
        </p:nvSpPr>
        <p:spPr>
          <a:ln/>
        </p:spPr>
      </p:sp>
      <p:sp>
        <p:nvSpPr>
          <p:cNvPr id="23556" name="Notes Placeholder 2"/>
          <p:cNvSpPr>
            <a:spLocks noGrp="1"/>
          </p:cNvSpPr>
          <p:nvPr>
            <p:ph type="body" idx="1"/>
          </p:nvPr>
        </p:nvSpPr>
        <p:spPr>
          <a:noFill/>
          <a:ln/>
        </p:spPr>
        <p:txBody>
          <a:bodyPr lIns="91436" tIns="45718" rIns="91436" bIns="45718"/>
          <a:lstStyle/>
          <a:p>
            <a:r>
              <a:rPr lang="en-US">
                <a:latin typeface="Times New Roman" pitchFamily="-110" charset="0"/>
              </a:rPr>
              <a:t>Why DS uniquely position: </a:t>
            </a:r>
          </a:p>
          <a:p>
            <a:pPr marL="741363" lvl="1" indent="-284163">
              <a:spcBef>
                <a:spcPts val="900"/>
              </a:spcBef>
            </a:pPr>
            <a:r>
              <a:rPr lang="en-US">
                <a:latin typeface="Times New Roman" pitchFamily="-110" charset="0"/>
                <a:ea typeface="ＭＳ Ｐゴシック" pitchFamily="-110" charset="-128"/>
              </a:rPr>
              <a:t>IP Awareness- Understanding the PLM context across all data sources</a:t>
            </a:r>
          </a:p>
          <a:p>
            <a:pPr marL="741363" lvl="1" indent="-284163">
              <a:spcBef>
                <a:spcPts val="900"/>
              </a:spcBef>
            </a:pPr>
            <a:r>
              <a:rPr lang="en-US">
                <a:latin typeface="Times New Roman" pitchFamily="-110" charset="0"/>
                <a:ea typeface="ＭＳ Ｐゴシック" pitchFamily="-110" charset="-128"/>
              </a:rPr>
              <a:t>Leading-edge search and navigation technologies built-in not bolted-on</a:t>
            </a:r>
            <a:endParaRPr lang="en-US" sz="700">
              <a:latin typeface="Times New Roman" pitchFamily="-110" charset="0"/>
              <a:ea typeface="ＭＳ Ｐゴシック" pitchFamily="-110" charset="-128"/>
            </a:endParaRPr>
          </a:p>
          <a:p>
            <a:pPr marL="741363" lvl="1" indent="-284163">
              <a:spcBef>
                <a:spcPts val="900"/>
              </a:spcBef>
            </a:pPr>
            <a:r>
              <a:rPr lang="en-US">
                <a:latin typeface="Times New Roman" pitchFamily="-110" charset="0"/>
                <a:ea typeface="ＭＳ Ｐゴシック" pitchFamily="-110" charset="-128"/>
              </a:rPr>
              <a:t>Scalable SOA infrastructure</a:t>
            </a:r>
          </a:p>
          <a:p>
            <a:pPr marL="741363" lvl="1" indent="-284163">
              <a:spcBef>
                <a:spcPts val="900"/>
              </a:spcBef>
            </a:pPr>
            <a:r>
              <a:rPr lang="en-US">
                <a:latin typeface="Times New Roman" pitchFamily="-110" charset="0"/>
                <a:ea typeface="ＭＳ Ｐゴシック" pitchFamily="-110" charset="-128"/>
              </a:rPr>
              <a:t>Unique ability to index structured and unstructured information / ready-to-use connectors</a:t>
            </a:r>
          </a:p>
          <a:p>
            <a:endParaRPr lang="en-US">
              <a:latin typeface="Times New Roman" pitchFamily="-110" charset="0"/>
            </a:endParaRPr>
          </a:p>
        </p:txBody>
      </p:sp>
      <p:sp>
        <p:nvSpPr>
          <p:cNvPr id="23557" name="Slide Number Placeholder 3"/>
          <p:cNvSpPr txBox="1">
            <a:spLocks noGrp="1"/>
          </p:cNvSpPr>
          <p:nvPr/>
        </p:nvSpPr>
        <p:spPr bwMode="auto">
          <a:xfrm>
            <a:off x="3886200" y="8686800"/>
            <a:ext cx="2971800" cy="457200"/>
          </a:xfrm>
          <a:prstGeom prst="rect">
            <a:avLst/>
          </a:prstGeom>
          <a:noFill/>
          <a:ln w="9525">
            <a:noFill/>
            <a:miter lim="800000"/>
            <a:headEnd/>
            <a:tailEnd/>
          </a:ln>
        </p:spPr>
        <p:txBody>
          <a:bodyPr lIns="91428" tIns="45714" rIns="91428" bIns="45714" anchor="b">
            <a:prstTxWarp prst="textNoShape">
              <a:avLst/>
            </a:prstTxWarp>
          </a:bodyPr>
          <a:lstStyle/>
          <a:p>
            <a:fld id="{0BA2AEB1-A84A-EC40-BD57-85951BC1964B}" type="slidenum">
              <a:rPr lang="ja-JP" altLang="fr-FR" sz="1200">
                <a:solidFill>
                  <a:schemeClr val="tx1"/>
                </a:solidFill>
                <a:latin typeface="Times New Roman" pitchFamily="-110" charset="0"/>
                <a:ea typeface="ＭＳ Ｐゴシック" pitchFamily="-110" charset="-128"/>
                <a:cs typeface="ＭＳ Ｐゴシック" pitchFamily="-110" charset="-128"/>
              </a:rPr>
              <a:pPr/>
              <a:t>12</a:t>
            </a:fld>
            <a:endParaRPr lang="fr-FR" altLang="ja-JP" sz="1200">
              <a:solidFill>
                <a:schemeClr val="tx1"/>
              </a:solidFill>
              <a:latin typeface="Times New Roman" pitchFamily="-110" charset="0"/>
              <a:ea typeface="ＭＳ Ｐゴシック" pitchFamily="-110" charset="-128"/>
              <a:cs typeface="ＭＳ Ｐゴシック" pitchFamily="-110"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Slide Image Placeholder 1"/>
          <p:cNvSpPr>
            <a:spLocks noGrp="1" noRot="1" noChangeAspect="1" noTextEdit="1"/>
          </p:cNvSpPr>
          <p:nvPr>
            <p:ph type="sldImg"/>
          </p:nvPr>
        </p:nvSpPr>
        <p:spPr>
          <a:xfrm>
            <a:off x="1143000" y="476250"/>
            <a:ext cx="4572000" cy="3429000"/>
          </a:xfrm>
          <a:ln/>
        </p:spPr>
      </p:sp>
      <p:sp>
        <p:nvSpPr>
          <p:cNvPr id="297987" name="Notes Placeholder 2"/>
          <p:cNvSpPr>
            <a:spLocks noGrp="1"/>
          </p:cNvSpPr>
          <p:nvPr>
            <p:ph type="body" idx="1"/>
          </p:nvPr>
        </p:nvSpPr>
        <p:spPr>
          <a:xfrm>
            <a:off x="685801" y="4149727"/>
            <a:ext cx="5486400" cy="4308475"/>
          </a:xfrm>
          <a:noFill/>
          <a:ln/>
        </p:spPr>
        <p:txBody>
          <a:bodyPr/>
          <a:lstStyle/>
          <a:p>
            <a:endParaRPr lang="ja-JP" altLang="en-US" smtClean="0">
              <a:ea typeface="ＭＳ Ｐゴシック" pitchFamily="50" charset="-128"/>
            </a:endParaRPr>
          </a:p>
        </p:txBody>
      </p:sp>
      <p:sp>
        <p:nvSpPr>
          <p:cNvPr id="297988" name="Header Placeholder 3"/>
          <p:cNvSpPr txBox="1">
            <a:spLocks noGrp="1"/>
          </p:cNvSpPr>
          <p:nvPr/>
        </p:nvSpPr>
        <p:spPr bwMode="auto">
          <a:xfrm>
            <a:off x="2" y="0"/>
            <a:ext cx="2971800" cy="457200"/>
          </a:xfrm>
          <a:prstGeom prst="rect">
            <a:avLst/>
          </a:prstGeom>
          <a:noFill/>
          <a:ln w="9525">
            <a:noFill/>
            <a:miter lim="800000"/>
            <a:headEnd/>
            <a:tailEnd/>
          </a:ln>
        </p:spPr>
        <p:txBody>
          <a:bodyPr lIns="90789" tIns="45394" rIns="90789" bIns="45394"/>
          <a:lstStyle/>
          <a:p>
            <a:r>
              <a:rPr lang="en-US" altLang="ja-JP" sz="1200" dirty="0"/>
              <a:t>EACC2008 Orlando, FL</a:t>
            </a:r>
          </a:p>
        </p:txBody>
      </p:sp>
      <p:sp>
        <p:nvSpPr>
          <p:cNvPr id="297989" name="Date Placeholder 4"/>
          <p:cNvSpPr txBox="1">
            <a:spLocks noGrp="1"/>
          </p:cNvSpPr>
          <p:nvPr/>
        </p:nvSpPr>
        <p:spPr bwMode="auto">
          <a:xfrm>
            <a:off x="3884615" y="0"/>
            <a:ext cx="2971800" cy="457200"/>
          </a:xfrm>
          <a:prstGeom prst="rect">
            <a:avLst/>
          </a:prstGeom>
          <a:noFill/>
          <a:ln w="9525">
            <a:noFill/>
            <a:miter lim="800000"/>
            <a:headEnd/>
            <a:tailEnd/>
          </a:ln>
        </p:spPr>
        <p:txBody>
          <a:bodyPr lIns="90789" tIns="45394" rIns="90789" bIns="45394"/>
          <a:lstStyle/>
          <a:p>
            <a:pPr algn="r"/>
            <a:r>
              <a:rPr lang="en-US" altLang="ja-JP" sz="1200" dirty="0"/>
              <a:t>May 6-9, 2008</a:t>
            </a:r>
          </a:p>
        </p:txBody>
      </p:sp>
      <p:sp>
        <p:nvSpPr>
          <p:cNvPr id="297990" name="Slide Number Placeholder 5"/>
          <p:cNvSpPr txBox="1">
            <a:spLocks noGrp="1"/>
          </p:cNvSpPr>
          <p:nvPr/>
        </p:nvSpPr>
        <p:spPr bwMode="auto">
          <a:xfrm>
            <a:off x="3884615" y="8685214"/>
            <a:ext cx="2971800" cy="457200"/>
          </a:xfrm>
          <a:prstGeom prst="rect">
            <a:avLst/>
          </a:prstGeom>
          <a:noFill/>
          <a:ln w="9525">
            <a:noFill/>
            <a:miter lim="800000"/>
            <a:headEnd/>
            <a:tailEnd/>
          </a:ln>
        </p:spPr>
        <p:txBody>
          <a:bodyPr lIns="90789" tIns="45394" rIns="90789" bIns="45394" anchor="b"/>
          <a:lstStyle/>
          <a:p>
            <a:pPr algn="r"/>
            <a:fld id="{9AC4EBC5-7669-46F3-B132-6BB17E762293}" type="slidenum">
              <a:rPr lang="ja-JP" altLang="en-US" sz="1200"/>
              <a:pPr algn="r"/>
              <a:t>13</a:t>
            </a:fld>
            <a:endParaRPr lang="en-US" altLang="ja-JP"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9EC99406-1C27-8548-91B9-BFEC93A485E7}" type="slidenum">
              <a:rPr lang="fr-FR">
                <a:latin typeface="Times New Roman" pitchFamily="-110" charset="0"/>
                <a:ea typeface="Arial" pitchFamily="-110" charset="0"/>
                <a:cs typeface="Arial" pitchFamily="-110" charset="0"/>
              </a:rPr>
              <a:pPr/>
              <a:t>14</a:t>
            </a:fld>
            <a:endParaRPr lang="fr-FR">
              <a:latin typeface="Times New Roman" pitchFamily="-110" charset="0"/>
              <a:ea typeface="Arial" pitchFamily="-110" charset="0"/>
              <a:cs typeface="Arial" pitchFamily="-110" charset="0"/>
            </a:endParaRPr>
          </a:p>
        </p:txBody>
      </p:sp>
      <p:sp>
        <p:nvSpPr>
          <p:cNvPr id="43011" name="Rectangle 2"/>
          <p:cNvSpPr>
            <a:spLocks noGrp="1" noRot="1" noChangeAspect="1" noChangeArrowheads="1" noTextEdit="1"/>
          </p:cNvSpPr>
          <p:nvPr>
            <p:ph type="sldImg"/>
          </p:nvPr>
        </p:nvSpPr>
        <p:spPr>
          <a:xfrm>
            <a:off x="1144588" y="687388"/>
            <a:ext cx="4570412" cy="3427412"/>
          </a:xfrm>
          <a:ln/>
        </p:spPr>
      </p:sp>
      <p:sp>
        <p:nvSpPr>
          <p:cNvPr id="43012" name="Rectangle 3"/>
          <p:cNvSpPr>
            <a:spLocks noGrp="1" noChangeArrowheads="1"/>
          </p:cNvSpPr>
          <p:nvPr>
            <p:ph type="body" idx="1"/>
          </p:nvPr>
        </p:nvSpPr>
        <p:spPr>
          <a:xfrm>
            <a:off x="685800" y="4341813"/>
            <a:ext cx="5486400" cy="4114800"/>
          </a:xfrm>
          <a:noFill/>
          <a:ln/>
        </p:spPr>
        <p:txBody>
          <a:bodyPr lIns="91436" tIns="45718" rIns="91436" bIns="45718"/>
          <a:lstStyle/>
          <a:p>
            <a:endParaRPr lang="en-US">
              <a:latin typeface="Times New Roman" pitchFamily="-110"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pied de page 3"/>
          <p:cNvSpPr>
            <a:spLocks noGrp="1"/>
          </p:cNvSpPr>
          <p:nvPr>
            <p:ph type="ftr" sz="quarter" idx="10"/>
          </p:nvPr>
        </p:nvSpPr>
        <p:spPr/>
        <p:txBody>
          <a:bodyPr/>
          <a:lstStyle/>
          <a:p>
            <a:pPr>
              <a:defRPr/>
            </a:pPr>
            <a:r>
              <a:rPr lang="fr-FR" smtClean="0"/>
              <a:t>Dassault System</a:t>
            </a:r>
            <a:endParaRPr lang="fr-FR"/>
          </a:p>
        </p:txBody>
      </p:sp>
      <p:sp>
        <p:nvSpPr>
          <p:cNvPr id="5" name="Espace réservé du numéro de diapositive 4"/>
          <p:cNvSpPr>
            <a:spLocks noGrp="1"/>
          </p:cNvSpPr>
          <p:nvPr>
            <p:ph type="sldNum" sz="quarter" idx="11"/>
          </p:nvPr>
        </p:nvSpPr>
        <p:spPr/>
        <p:txBody>
          <a:bodyPr/>
          <a:lstStyle/>
          <a:p>
            <a:pPr>
              <a:defRPr/>
            </a:pPr>
            <a:fld id="{F96350AB-9CCE-42C9-9C31-B5C24B1672F5}" type="slidenum">
              <a:rPr lang="fr-FR" smtClean="0"/>
              <a:pPr>
                <a:defRPr/>
              </a:pPr>
              <a:t>18</a:t>
            </a:fld>
            <a:endParaRPr lang="fr-F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98A78753-AC1B-B147-99FB-9D89C39E127B}" type="slidenum">
              <a:rPr lang="fr-FR">
                <a:latin typeface="Times New Roman" pitchFamily="-110" charset="0"/>
                <a:ea typeface="Arial" pitchFamily="-110" charset="0"/>
                <a:cs typeface="Arial" pitchFamily="-110" charset="0"/>
              </a:rPr>
              <a:pPr/>
              <a:t>19</a:t>
            </a:fld>
            <a:endParaRPr lang="fr-FR">
              <a:latin typeface="Times New Roman" pitchFamily="-110" charset="0"/>
              <a:ea typeface="Arial" pitchFamily="-110" charset="0"/>
              <a:cs typeface="Arial" pitchFamily="-110" charset="0"/>
            </a:endParaRPr>
          </a:p>
        </p:txBody>
      </p:sp>
      <p:sp>
        <p:nvSpPr>
          <p:cNvPr id="28675" name="Rectangle 2"/>
          <p:cNvSpPr>
            <a:spLocks noGrp="1" noRot="1" noChangeAspect="1" noChangeArrowheads="1" noTextEdit="1"/>
          </p:cNvSpPr>
          <p:nvPr>
            <p:ph type="sldImg"/>
          </p:nvPr>
        </p:nvSpPr>
        <p:spPr>
          <a:xfrm>
            <a:off x="250825" y="342900"/>
            <a:ext cx="3198813" cy="2398713"/>
          </a:xfrm>
          <a:ln/>
        </p:spPr>
      </p:sp>
      <p:sp>
        <p:nvSpPr>
          <p:cNvPr id="28676" name="Rectangle 3"/>
          <p:cNvSpPr>
            <a:spLocks noGrp="1" noChangeArrowheads="1"/>
          </p:cNvSpPr>
          <p:nvPr>
            <p:ph type="body" idx="1"/>
          </p:nvPr>
        </p:nvSpPr>
        <p:spPr>
          <a:xfrm>
            <a:off x="247650" y="2971800"/>
            <a:ext cx="6419850" cy="5838825"/>
          </a:xfrm>
          <a:noFill/>
          <a:ln/>
        </p:spPr>
        <p:txBody>
          <a:bodyPr lIns="87044" tIns="43518" rIns="87044" bIns="43518"/>
          <a:lstStyle/>
          <a:p>
            <a:r>
              <a:rPr lang="en-US">
                <a:latin typeface="Times New Roman" pitchFamily="-110" charset="0"/>
              </a:rPr>
              <a:t>Application Integration and Data Transport</a:t>
            </a:r>
          </a:p>
          <a:p>
            <a:endParaRPr lang="en-US">
              <a:latin typeface="Times New Roman" pitchFamily="-110"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Text Box 1"/>
          <p:cNvSpPr txBox="1">
            <a:spLocks noChangeArrowheads="1"/>
          </p:cNvSpPr>
          <p:nvPr/>
        </p:nvSpPr>
        <p:spPr bwMode="auto">
          <a:xfrm>
            <a:off x="3884259" y="8684460"/>
            <a:ext cx="2972209" cy="258516"/>
          </a:xfrm>
          <a:prstGeom prst="rect">
            <a:avLst/>
          </a:prstGeom>
          <a:noFill/>
          <a:ln w="9525">
            <a:noFill/>
            <a:miter lim="800000"/>
            <a:headEnd/>
            <a:tailEnd/>
          </a:ln>
        </p:spPr>
        <p:txBody>
          <a:bodyPr lIns="88709" tIns="44188" rIns="88709" bIns="44188" anchor="b">
            <a:spAutoFit/>
          </a:bodyPr>
          <a:lstStyle/>
          <a:p>
            <a:pPr algn="r">
              <a:lnSpc>
                <a:spcPct val="90000"/>
              </a:lnSpc>
              <a:buClr>
                <a:srgbClr val="000000"/>
              </a:buClr>
              <a:buSzPct val="100000"/>
              <a:tabLst>
                <a:tab pos="0" algn="l"/>
                <a:tab pos="413159" algn="l"/>
                <a:tab pos="827784" algn="l"/>
                <a:tab pos="1242408" algn="l"/>
                <a:tab pos="1657033" algn="l"/>
                <a:tab pos="2071657" algn="l"/>
                <a:tab pos="2486282" algn="l"/>
                <a:tab pos="2900905" algn="l"/>
                <a:tab pos="3315530" algn="l"/>
                <a:tab pos="3730154" algn="l"/>
                <a:tab pos="4144779" algn="l"/>
                <a:tab pos="4559403" algn="l"/>
                <a:tab pos="4974028" algn="l"/>
                <a:tab pos="5388652" algn="l"/>
                <a:tab pos="5803276" algn="l"/>
                <a:tab pos="6217900" algn="l"/>
                <a:tab pos="6632525" algn="l"/>
                <a:tab pos="7047149" algn="l"/>
                <a:tab pos="7461774" algn="l"/>
                <a:tab pos="7876398" algn="l"/>
                <a:tab pos="8291023" algn="l"/>
              </a:tabLst>
            </a:pPr>
            <a:fld id="{3D7B0E16-C9D6-42C0-8BDE-33E858F28DBF}" type="slidenum">
              <a:rPr lang="en-GB" sz="1200" b="1">
                <a:ea typeface="SimSun" charset="-122"/>
              </a:rPr>
              <a:pPr algn="r">
                <a:lnSpc>
                  <a:spcPct val="90000"/>
                </a:lnSpc>
                <a:buClr>
                  <a:srgbClr val="000000"/>
                </a:buClr>
                <a:buSzPct val="100000"/>
                <a:tabLst>
                  <a:tab pos="0" algn="l"/>
                  <a:tab pos="413159" algn="l"/>
                  <a:tab pos="827784" algn="l"/>
                  <a:tab pos="1242408" algn="l"/>
                  <a:tab pos="1657033" algn="l"/>
                  <a:tab pos="2071657" algn="l"/>
                  <a:tab pos="2486282" algn="l"/>
                  <a:tab pos="2900905" algn="l"/>
                  <a:tab pos="3315530" algn="l"/>
                  <a:tab pos="3730154" algn="l"/>
                  <a:tab pos="4144779" algn="l"/>
                  <a:tab pos="4559403" algn="l"/>
                  <a:tab pos="4974028" algn="l"/>
                  <a:tab pos="5388652" algn="l"/>
                  <a:tab pos="5803276" algn="l"/>
                  <a:tab pos="6217900" algn="l"/>
                  <a:tab pos="6632525" algn="l"/>
                  <a:tab pos="7047149" algn="l"/>
                  <a:tab pos="7461774" algn="l"/>
                  <a:tab pos="7876398" algn="l"/>
                  <a:tab pos="8291023" algn="l"/>
                </a:tabLst>
              </a:pPr>
              <a:t>21</a:t>
            </a:fld>
            <a:endParaRPr lang="en-GB" sz="1200" b="1" dirty="0">
              <a:ea typeface="SimSun" charset="-122"/>
            </a:endParaRPr>
          </a:p>
        </p:txBody>
      </p:sp>
      <p:sp>
        <p:nvSpPr>
          <p:cNvPr id="101379" name="Text Box 2"/>
          <p:cNvSpPr txBox="1">
            <a:spLocks noChangeArrowheads="1"/>
          </p:cNvSpPr>
          <p:nvPr/>
        </p:nvSpPr>
        <p:spPr bwMode="auto">
          <a:xfrm>
            <a:off x="3885792" y="8685878"/>
            <a:ext cx="2972208" cy="272645"/>
          </a:xfrm>
          <a:prstGeom prst="rect">
            <a:avLst/>
          </a:prstGeom>
          <a:noFill/>
          <a:ln w="9525">
            <a:noFill/>
            <a:miter lim="800000"/>
            <a:headEnd/>
            <a:tailEnd/>
          </a:ln>
        </p:spPr>
        <p:txBody>
          <a:bodyPr lIns="91367" tIns="45850" rIns="91367" bIns="45850" anchor="b">
            <a:spAutoFit/>
          </a:bodyPr>
          <a:lstStyle/>
          <a:p>
            <a:pPr algn="r">
              <a:lnSpc>
                <a:spcPct val="97000"/>
              </a:lnSpc>
              <a:buClr>
                <a:srgbClr val="000000"/>
              </a:buClr>
              <a:buSzPct val="100000"/>
              <a:tabLst>
                <a:tab pos="0" algn="l"/>
                <a:tab pos="413159" algn="l"/>
                <a:tab pos="827784" algn="l"/>
                <a:tab pos="1242408" algn="l"/>
                <a:tab pos="1657033" algn="l"/>
                <a:tab pos="2071657" algn="l"/>
                <a:tab pos="2486282" algn="l"/>
                <a:tab pos="2900905" algn="l"/>
                <a:tab pos="3315530" algn="l"/>
                <a:tab pos="3730154" algn="l"/>
                <a:tab pos="4144779" algn="l"/>
                <a:tab pos="4559403" algn="l"/>
                <a:tab pos="4974028" algn="l"/>
                <a:tab pos="5388652" algn="l"/>
                <a:tab pos="5803276" algn="l"/>
                <a:tab pos="6217900" algn="l"/>
                <a:tab pos="6632525" algn="l"/>
                <a:tab pos="7047149" algn="l"/>
                <a:tab pos="7461774" algn="l"/>
                <a:tab pos="7876398" algn="l"/>
                <a:tab pos="8291023" algn="l"/>
              </a:tabLst>
            </a:pPr>
            <a:fld id="{208B6166-7080-4FFA-977E-D4795F33B55E}" type="slidenum">
              <a:rPr lang="en-GB" sz="1200" b="1">
                <a:latin typeface="Times New Roman" pitchFamily="18" charset="0"/>
                <a:ea typeface="SimSun" charset="-122"/>
              </a:rPr>
              <a:pPr algn="r">
                <a:lnSpc>
                  <a:spcPct val="97000"/>
                </a:lnSpc>
                <a:buClr>
                  <a:srgbClr val="000000"/>
                </a:buClr>
                <a:buSzPct val="100000"/>
                <a:tabLst>
                  <a:tab pos="0" algn="l"/>
                  <a:tab pos="413159" algn="l"/>
                  <a:tab pos="827784" algn="l"/>
                  <a:tab pos="1242408" algn="l"/>
                  <a:tab pos="1657033" algn="l"/>
                  <a:tab pos="2071657" algn="l"/>
                  <a:tab pos="2486282" algn="l"/>
                  <a:tab pos="2900905" algn="l"/>
                  <a:tab pos="3315530" algn="l"/>
                  <a:tab pos="3730154" algn="l"/>
                  <a:tab pos="4144779" algn="l"/>
                  <a:tab pos="4559403" algn="l"/>
                  <a:tab pos="4974028" algn="l"/>
                  <a:tab pos="5388652" algn="l"/>
                  <a:tab pos="5803276" algn="l"/>
                  <a:tab pos="6217900" algn="l"/>
                  <a:tab pos="6632525" algn="l"/>
                  <a:tab pos="7047149" algn="l"/>
                  <a:tab pos="7461774" algn="l"/>
                  <a:tab pos="7876398" algn="l"/>
                  <a:tab pos="8291023" algn="l"/>
                </a:tabLst>
              </a:pPr>
              <a:t>21</a:t>
            </a:fld>
            <a:endParaRPr lang="en-GB" sz="1200" b="1" dirty="0">
              <a:latin typeface="Times New Roman" pitchFamily="18" charset="0"/>
              <a:ea typeface="SimSun" charset="-122"/>
            </a:endParaRPr>
          </a:p>
        </p:txBody>
      </p:sp>
      <p:sp>
        <p:nvSpPr>
          <p:cNvPr id="101380" name="Rectangle 3"/>
          <p:cNvSpPr>
            <a:spLocks noGrp="1" noRot="1" noChangeAspect="1" noChangeArrowheads="1" noTextEdit="1"/>
          </p:cNvSpPr>
          <p:nvPr>
            <p:ph type="sldImg"/>
          </p:nvPr>
        </p:nvSpPr>
        <p:spPr>
          <a:xfrm>
            <a:off x="249238" y="571500"/>
            <a:ext cx="3201987" cy="2400300"/>
          </a:xfrm>
          <a:ln/>
        </p:spPr>
      </p:sp>
      <p:sp>
        <p:nvSpPr>
          <p:cNvPr id="101381" name="Text Box 4"/>
          <p:cNvSpPr txBox="1">
            <a:spLocks noGrp="1" noChangeArrowheads="1"/>
          </p:cNvSpPr>
          <p:nvPr>
            <p:ph type="body" idx="1"/>
          </p:nvPr>
        </p:nvSpPr>
        <p:spPr>
          <a:xfrm>
            <a:off x="248323" y="3164304"/>
            <a:ext cx="6419603" cy="2338851"/>
          </a:xfrm>
          <a:noFill/>
          <a:ln/>
        </p:spPr>
        <p:txBody>
          <a:bodyPr lIns="91367" tIns="45850" rIns="91367" bIns="45850">
            <a:spAutoFit/>
          </a:bodyPr>
          <a:lstStyle/>
          <a:p>
            <a:pPr defTabSz="843900" eaLnBrk="1" hangingPunct="1"/>
            <a:r>
              <a:rPr lang="en-US" dirty="0" smtClean="0">
                <a:solidFill>
                  <a:srgbClr val="FF0000"/>
                </a:solidFill>
                <a:latin typeface="Arial" pitchFamily="34" charset="0"/>
                <a:ea typeface="ＭＳ Ｐゴシック" pitchFamily="-65" charset="-128"/>
              </a:rPr>
              <a:t>This architecture keeps the central database, but it distributes the file servers to handle check-in and check-out of files on remote sites. The FCS from ENOVIA allows the web clients to access the central DB for all metadata requests. The requests are then redirected to the local file server to perform check-in and check-out operations on the physical files.</a:t>
            </a:r>
          </a:p>
          <a:p>
            <a:pPr defTabSz="843900" eaLnBrk="1" hangingPunct="1"/>
            <a:endParaRPr lang="en-US" dirty="0" smtClean="0">
              <a:solidFill>
                <a:srgbClr val="FF0000"/>
              </a:solidFill>
              <a:latin typeface="Arial" pitchFamily="34" charset="0"/>
              <a:ea typeface="ＭＳ Ｐゴシック" pitchFamily="-65" charset="-128"/>
            </a:endParaRPr>
          </a:p>
          <a:p>
            <a:pPr defTabSz="843900" eaLnBrk="1" hangingPunct="1"/>
            <a:r>
              <a:rPr lang="en-US" i="1" dirty="0" smtClean="0">
                <a:solidFill>
                  <a:srgbClr val="FF0000"/>
                </a:solidFill>
                <a:latin typeface="Arial" pitchFamily="34" charset="0"/>
                <a:ea typeface="ＭＳ Ｐゴシック" pitchFamily="-65" charset="-128"/>
              </a:rPr>
              <a:t>[NOTE: This needs to be more clearly explained to IDSICC by </a:t>
            </a:r>
            <a:r>
              <a:rPr lang="en-US" i="1" dirty="0" err="1" smtClean="0">
                <a:solidFill>
                  <a:srgbClr val="FF0000"/>
                </a:solidFill>
                <a:latin typeface="Arial" pitchFamily="34" charset="0"/>
                <a:ea typeface="ＭＳ Ｐゴシック" pitchFamily="-65" charset="-128"/>
              </a:rPr>
              <a:t>Dassault</a:t>
            </a:r>
            <a:r>
              <a:rPr lang="en-US" i="1" dirty="0" smtClean="0">
                <a:solidFill>
                  <a:srgbClr val="FF0000"/>
                </a:solidFill>
                <a:latin typeface="Arial" pitchFamily="34" charset="0"/>
                <a:ea typeface="ＭＳ Ｐゴシック" pitchFamily="-65" charset="-128"/>
              </a:rPr>
              <a:t>]</a:t>
            </a:r>
          </a:p>
          <a:p>
            <a:pPr defTabSz="843900" eaLnBrk="1" hangingPunct="1"/>
            <a:r>
              <a:rPr lang="en-US" i="1" dirty="0" smtClean="0">
                <a:solidFill>
                  <a:srgbClr val="FF0000"/>
                </a:solidFill>
                <a:latin typeface="Arial" pitchFamily="34" charset="0"/>
                <a:ea typeface="ＭＳ Ｐゴシック" pitchFamily="-65" charset="-128"/>
              </a:rPr>
              <a:t>Even though a single schema is used, there is no reason that this schema can not manage site-specific business rules if necessary. ENOVIA has several business modeling services that can accommodate these differences – particularly with the addition of Multiple Access Delegation and Expression Access.</a:t>
            </a:r>
          </a:p>
          <a:p>
            <a:pPr defTabSz="843900" eaLnBrk="1" hangingPunct="1">
              <a:lnSpc>
                <a:spcPct val="90000"/>
              </a:lnSpc>
              <a:spcBef>
                <a:spcPts val="415"/>
              </a:spcBef>
              <a:buFont typeface="Arial" pitchFamily="34" charset="0"/>
              <a:buChar char="•"/>
            </a:pPr>
            <a:endParaRPr lang="en-GB" dirty="0" smtClean="0">
              <a:latin typeface="Arial" pitchFamily="34" charset="0"/>
              <a:ea typeface="ＭＳ Ｐゴシック" pitchFamily="-65" charset="-128"/>
              <a:cs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3D836615-B3F4-7746-A9CC-863A2CA40539}" type="slidenum">
              <a:rPr lang="fr-FR">
                <a:latin typeface="Times New Roman" pitchFamily="-110" charset="0"/>
                <a:ea typeface="Arial" pitchFamily="-110" charset="0"/>
                <a:cs typeface="Arial" pitchFamily="-110" charset="0"/>
              </a:rPr>
              <a:pPr/>
              <a:t>23</a:t>
            </a:fld>
            <a:endParaRPr lang="fr-FR">
              <a:latin typeface="Times New Roman" pitchFamily="-110" charset="0"/>
              <a:ea typeface="Arial" pitchFamily="-110" charset="0"/>
              <a:cs typeface="Arial" pitchFamily="-110" charset="0"/>
            </a:endParaRPr>
          </a:p>
        </p:txBody>
      </p:sp>
      <p:sp>
        <p:nvSpPr>
          <p:cNvPr id="40963" name="Rectangle 2"/>
          <p:cNvSpPr>
            <a:spLocks noGrp="1" noRot="1" noChangeAspect="1" noChangeArrowheads="1" noTextEdit="1"/>
          </p:cNvSpPr>
          <p:nvPr>
            <p:ph type="sldImg"/>
          </p:nvPr>
        </p:nvSpPr>
        <p:spPr>
          <a:xfrm>
            <a:off x="249238" y="571500"/>
            <a:ext cx="3200400" cy="2400300"/>
          </a:xfrm>
          <a:ln/>
        </p:spPr>
      </p:sp>
      <p:sp>
        <p:nvSpPr>
          <p:cNvPr id="40964" name="Rectangle 3"/>
          <p:cNvSpPr>
            <a:spLocks noGrp="1" noChangeArrowheads="1"/>
          </p:cNvSpPr>
          <p:nvPr>
            <p:ph type="body" idx="1"/>
          </p:nvPr>
        </p:nvSpPr>
        <p:spPr>
          <a:xfrm>
            <a:off x="247650" y="3165475"/>
            <a:ext cx="6419850" cy="5645150"/>
          </a:xfrm>
          <a:noFill/>
          <a:ln/>
        </p:spPr>
        <p:txBody>
          <a:bodyPr lIns="91436" tIns="45718" rIns="91436" bIns="45718"/>
          <a:lstStyle/>
          <a:p>
            <a:endParaRPr lang="en-US">
              <a:latin typeface="Times New Roman" pitchFamily="-110"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2D9287-3DD9-430C-96FB-FFC668BF1035}" type="slidenum">
              <a:rPr lang="en-US"/>
              <a:pPr/>
              <a:t>25</a:t>
            </a:fld>
            <a:endParaRPr lang="en-US"/>
          </a:p>
        </p:txBody>
      </p:sp>
      <p:sp>
        <p:nvSpPr>
          <p:cNvPr id="364546" name="Rectangle 2"/>
          <p:cNvSpPr>
            <a:spLocks noGrp="1" noRot="1" noChangeAspect="1" noChangeArrowheads="1" noTextEdit="1"/>
          </p:cNvSpPr>
          <p:nvPr>
            <p:ph type="sldImg"/>
          </p:nvPr>
        </p:nvSpPr>
        <p:spPr>
          <a:ln/>
        </p:spPr>
      </p:sp>
      <p:sp>
        <p:nvSpPr>
          <p:cNvPr id="3645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9EC2F4A7-23DD-914D-B6B7-44A6E13841B4}" type="slidenum">
              <a:rPr lang="fr-FR" smtClean="0"/>
              <a:pPr>
                <a:defRPr/>
              </a:pPr>
              <a:t>2</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p>
            <a:fld id="{C93289BE-8B3A-EC43-B076-2BE5A31B1397}" type="slidenum">
              <a:rPr lang="fr-FR">
                <a:latin typeface="Times New Roman" pitchFamily="-110" charset="0"/>
                <a:ea typeface="Arial" pitchFamily="-110" charset="0"/>
                <a:cs typeface="Arial" pitchFamily="-110" charset="0"/>
              </a:rPr>
              <a:pPr/>
              <a:t>3</a:t>
            </a:fld>
            <a:endParaRPr lang="fr-FR">
              <a:latin typeface="Times New Roman" pitchFamily="-110" charset="0"/>
              <a:ea typeface="Arial" pitchFamily="-110" charset="0"/>
              <a:cs typeface="Arial" pitchFamily="-110" charset="0"/>
            </a:endParaRPr>
          </a:p>
        </p:txBody>
      </p:sp>
      <p:sp>
        <p:nvSpPr>
          <p:cNvPr id="13315" name="Rectangle 2"/>
          <p:cNvSpPr>
            <a:spLocks noGrp="1" noRot="1" noChangeAspect="1" noChangeArrowheads="1" noTextEdit="1"/>
          </p:cNvSpPr>
          <p:nvPr>
            <p:ph type="sldImg"/>
          </p:nvPr>
        </p:nvSpPr>
        <p:spPr>
          <a:xfrm>
            <a:off x="1146175" y="687388"/>
            <a:ext cx="4572000" cy="3429000"/>
          </a:xfrm>
          <a:ln/>
        </p:spPr>
      </p:sp>
      <p:sp>
        <p:nvSpPr>
          <p:cNvPr id="13316" name="Rectangle 3"/>
          <p:cNvSpPr>
            <a:spLocks noGrp="1" noChangeArrowheads="1"/>
          </p:cNvSpPr>
          <p:nvPr>
            <p:ph type="body" idx="1"/>
          </p:nvPr>
        </p:nvSpPr>
        <p:spPr>
          <a:xfrm>
            <a:off x="633413" y="4289425"/>
            <a:ext cx="5668962" cy="4665663"/>
          </a:xfrm>
          <a:noFill/>
          <a:ln/>
        </p:spPr>
        <p:txBody>
          <a:bodyPr/>
          <a:lstStyle/>
          <a:p>
            <a:pPr>
              <a:lnSpc>
                <a:spcPct val="90000"/>
              </a:lnSpc>
            </a:pPr>
            <a:r>
              <a:rPr lang="en-GB" sz="1000">
                <a:latin typeface="Times New Roman" pitchFamily="-110" charset="0"/>
              </a:rPr>
              <a:t>Our strategy really demonstrates </a:t>
            </a:r>
            <a:r>
              <a:rPr lang="en-GB" sz="1000">
                <a:solidFill>
                  <a:srgbClr val="0000FF"/>
                </a:solidFill>
                <a:latin typeface="Times New Roman" pitchFamily="-110" charset="0"/>
              </a:rPr>
              <a:t>thought leadership and action towards building PLM2.0, the PLM online for all</a:t>
            </a:r>
            <a:r>
              <a:rPr lang="en-GB" sz="1000">
                <a:latin typeface="Times New Roman" pitchFamily="-110" charset="0"/>
              </a:rPr>
              <a:t>.  </a:t>
            </a:r>
          </a:p>
          <a:p>
            <a:pPr>
              <a:lnSpc>
                <a:spcPct val="90000"/>
              </a:lnSpc>
            </a:pPr>
            <a:r>
              <a:rPr lang="en-GB" sz="1000">
                <a:latin typeface="Times New Roman" pitchFamily="-110" charset="0"/>
              </a:rPr>
              <a:t>Let’s look at this step chart here.  </a:t>
            </a:r>
          </a:p>
          <a:p>
            <a:pPr>
              <a:lnSpc>
                <a:spcPct val="90000"/>
              </a:lnSpc>
            </a:pPr>
            <a:r>
              <a:rPr lang="en-GB" sz="1000">
                <a:latin typeface="Times New Roman" pitchFamily="-110" charset="0"/>
              </a:rPr>
              <a:t>First, we were never in 2D but always in 3D.  And </a:t>
            </a:r>
            <a:r>
              <a:rPr lang="en-GB" sz="1000">
                <a:solidFill>
                  <a:srgbClr val="0000FF"/>
                </a:solidFill>
                <a:latin typeface="Times New Roman" pitchFamily="-110" charset="0"/>
              </a:rPr>
              <a:t>3D is really at the heart of every step of our strategy</a:t>
            </a:r>
            <a:r>
              <a:rPr lang="en-GB" sz="1000">
                <a:latin typeface="Times New Roman" pitchFamily="-110" charset="0"/>
              </a:rPr>
              <a:t>.  We went from 3D to digital mock up to product lifecycle management which aggregates all the engineering functions necessary for product development, product engineering and manufacturing.  </a:t>
            </a:r>
          </a:p>
          <a:p>
            <a:pPr>
              <a:lnSpc>
                <a:spcPct val="90000"/>
              </a:lnSpc>
            </a:pPr>
            <a:r>
              <a:rPr lang="en-GB" sz="1000">
                <a:latin typeface="Times New Roman" pitchFamily="-110" charset="0"/>
              </a:rPr>
              <a:t>We then had a major step with “collaborative business processes” which associates to the PLM system all the business functions of the enterprise.  </a:t>
            </a:r>
          </a:p>
          <a:p>
            <a:pPr>
              <a:lnSpc>
                <a:spcPct val="90000"/>
              </a:lnSpc>
            </a:pPr>
            <a:r>
              <a:rPr lang="en-GB" sz="1000">
                <a:latin typeface="Times New Roman" pitchFamily="-110" charset="0"/>
              </a:rPr>
              <a:t>Next we are associating the end-consumer to that system and that requires a model compliant with reality and of course a lifelike experience.  </a:t>
            </a:r>
          </a:p>
          <a:p>
            <a:pPr>
              <a:lnSpc>
                <a:spcPct val="90000"/>
              </a:lnSpc>
            </a:pPr>
            <a:r>
              <a:rPr lang="en-GB" sz="1000">
                <a:latin typeface="Times New Roman" pitchFamily="-110" charset="0"/>
              </a:rPr>
              <a:t>Now </a:t>
            </a:r>
            <a:r>
              <a:rPr lang="en-GB" sz="1000">
                <a:solidFill>
                  <a:srgbClr val="0000FF"/>
                </a:solidFill>
                <a:latin typeface="Times New Roman" pitchFamily="-110" charset="0"/>
              </a:rPr>
              <a:t>the integral part of this whole curve is PLM2.0, the PLM online for all. We define it as “an online environment for virtual experience in 3D where all user’s interactions generate intellectual property”.</a:t>
            </a:r>
          </a:p>
          <a:p>
            <a:pPr>
              <a:lnSpc>
                <a:spcPct val="90000"/>
              </a:lnSpc>
            </a:pPr>
            <a:r>
              <a:rPr lang="en-GB" sz="1000">
                <a:latin typeface="Times New Roman" pitchFamily="-110" charset="0"/>
              </a:rPr>
              <a:t>Looking right below PLM 2.0, you see the essentials of that definition:</a:t>
            </a:r>
          </a:p>
          <a:p>
            <a:pPr>
              <a:lnSpc>
                <a:spcPct val="90000"/>
              </a:lnSpc>
              <a:buFontTx/>
              <a:buChar char="-"/>
            </a:pPr>
            <a:r>
              <a:rPr lang="en-GB" sz="1000">
                <a:solidFill>
                  <a:srgbClr val="0000FF"/>
                </a:solidFill>
                <a:latin typeface="Times New Roman" pitchFamily="-110" charset="0"/>
              </a:rPr>
              <a:t>PLM2.0 is for All users</a:t>
            </a:r>
          </a:p>
          <a:p>
            <a:pPr>
              <a:lnSpc>
                <a:spcPct val="90000"/>
              </a:lnSpc>
              <a:buFontTx/>
              <a:buChar char="-"/>
            </a:pPr>
            <a:r>
              <a:rPr lang="en-GB" sz="1000">
                <a:solidFill>
                  <a:srgbClr val="0000FF"/>
                </a:solidFill>
                <a:latin typeface="Times New Roman" pitchFamily="-110" charset="0"/>
              </a:rPr>
              <a:t>It is about Users’ interactions that is, it is about harnessing the intelligence of online communities. </a:t>
            </a:r>
            <a:r>
              <a:rPr lang="en-GB" sz="1000">
                <a:latin typeface="Times New Roman" pitchFamily="-110" charset="0"/>
              </a:rPr>
              <a:t>Let me give you an example: when you are in a CATIA environment you will then be able to quickly connect with a co-worker, that is first of all, find that co-worker, then connect, share with him product related information and ideas, collaborate and act, create as a group</a:t>
            </a:r>
            <a:endParaRPr lang="en-GB" sz="1000">
              <a:solidFill>
                <a:srgbClr val="0000FF"/>
              </a:solidFill>
              <a:latin typeface="Times New Roman" pitchFamily="-110" charset="0"/>
            </a:endParaRPr>
          </a:p>
          <a:p>
            <a:pPr>
              <a:lnSpc>
                <a:spcPct val="90000"/>
              </a:lnSpc>
              <a:buFontTx/>
              <a:buChar char="-"/>
            </a:pPr>
            <a:r>
              <a:rPr lang="en-GB" sz="1000">
                <a:latin typeface="Times New Roman" pitchFamily="-110" charset="0"/>
              </a:rPr>
              <a:t>Those Users interactions</a:t>
            </a:r>
            <a:r>
              <a:rPr lang="en-GB" sz="1000">
                <a:solidFill>
                  <a:srgbClr val="0000FF"/>
                </a:solidFill>
                <a:latin typeface="Times New Roman" pitchFamily="-110" charset="0"/>
              </a:rPr>
              <a:t> generate Intellectual Property, that is knowledge </a:t>
            </a:r>
            <a:r>
              <a:rPr lang="en-GB" sz="1000">
                <a:latin typeface="Times New Roman" pitchFamily="-110" charset="0"/>
              </a:rPr>
              <a:t>andproduct-related information</a:t>
            </a:r>
            <a:r>
              <a:rPr lang="en-GB" sz="1000">
                <a:solidFill>
                  <a:srgbClr val="0000FF"/>
                </a:solidFill>
                <a:latin typeface="Times New Roman" pitchFamily="-110" charset="0"/>
              </a:rPr>
              <a:t> from idea to product experience</a:t>
            </a:r>
          </a:p>
          <a:p>
            <a:pPr>
              <a:lnSpc>
                <a:spcPct val="90000"/>
              </a:lnSpc>
              <a:buFontTx/>
              <a:buChar char="-"/>
            </a:pPr>
            <a:r>
              <a:rPr lang="en-GB" sz="1000">
                <a:solidFill>
                  <a:srgbClr val="0000FF"/>
                </a:solidFill>
                <a:latin typeface="Times New Roman" pitchFamily="-110" charset="0"/>
              </a:rPr>
              <a:t> PLM2.0 is also about the experience in 3D</a:t>
            </a:r>
            <a:r>
              <a:rPr lang="en-GB" sz="1000">
                <a:latin typeface="Times New Roman" pitchFamily="-110" charset="0"/>
              </a:rPr>
              <a:t>, that is, building a model which matches real life</a:t>
            </a:r>
          </a:p>
          <a:p>
            <a:pPr>
              <a:lnSpc>
                <a:spcPct val="90000"/>
              </a:lnSpc>
              <a:buFontTx/>
              <a:buChar char="-"/>
            </a:pPr>
            <a:r>
              <a:rPr lang="en-GB" sz="1000">
                <a:solidFill>
                  <a:srgbClr val="0000FF"/>
                </a:solidFill>
                <a:latin typeface="Times New Roman" pitchFamily="-110" charset="0"/>
              </a:rPr>
              <a:t>And then finally, </a:t>
            </a:r>
            <a:r>
              <a:rPr lang="en-GB" sz="1000">
                <a:latin typeface="Times New Roman" pitchFamily="-110" charset="0"/>
              </a:rPr>
              <a:t>PLM 2.0 is about being online </a:t>
            </a:r>
            <a:endParaRPr lang="en-GB" sz="1000">
              <a:solidFill>
                <a:srgbClr val="0000FF"/>
              </a:solidFill>
              <a:latin typeface="Times New Roman" pitchFamily="-110" charset="0"/>
            </a:endParaRPr>
          </a:p>
          <a:p>
            <a:pPr>
              <a:lnSpc>
                <a:spcPct val="90000"/>
              </a:lnSpc>
            </a:pPr>
            <a:endParaRPr lang="en-GB" sz="1000">
              <a:latin typeface="Times New Roman" pitchFamily="-110" charset="0"/>
            </a:endParaRPr>
          </a:p>
          <a:p>
            <a:pPr>
              <a:lnSpc>
                <a:spcPct val="90000"/>
              </a:lnSpc>
            </a:pPr>
            <a:r>
              <a:rPr lang="en-GB" sz="1000">
                <a:latin typeface="Times New Roman" pitchFamily="-110" charset="0"/>
              </a:rPr>
              <a:t>Let me insist on “For All” and “Online” since PLM 2.0 is PLM Online for All	</a:t>
            </a:r>
          </a:p>
          <a:p>
            <a:pPr>
              <a:lnSpc>
                <a:spcPct val="90000"/>
              </a:lnSpc>
            </a:pPr>
            <a:endParaRPr lang="en-GB" sz="1000">
              <a:latin typeface="Times New Roman" pitchFamily="-110"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1D2F1C02-0B45-5C43-B84E-D374C4AB6A75}" type="slidenum">
              <a:rPr lang="fr-FR">
                <a:latin typeface="Times New Roman" pitchFamily="-110" charset="0"/>
                <a:ea typeface="Arial" pitchFamily="-110" charset="0"/>
                <a:cs typeface="Arial" pitchFamily="-110" charset="0"/>
              </a:rPr>
              <a:pPr/>
              <a:t>4</a:t>
            </a:fld>
            <a:endParaRPr lang="fr-FR">
              <a:latin typeface="Times New Roman" pitchFamily="-110" charset="0"/>
              <a:ea typeface="Arial" pitchFamily="-110" charset="0"/>
              <a:cs typeface="Arial" pitchFamily="-110" charset="0"/>
            </a:endParaRPr>
          </a:p>
        </p:txBody>
      </p:sp>
      <p:sp>
        <p:nvSpPr>
          <p:cNvPr id="15363" name="Slide Image Placeholder 1"/>
          <p:cNvSpPr>
            <a:spLocks noGrp="1" noRot="1" noChangeAspect="1" noTextEdit="1"/>
          </p:cNvSpPr>
          <p:nvPr>
            <p:ph type="sldImg"/>
          </p:nvPr>
        </p:nvSpPr>
        <p:spPr>
          <a:ln/>
        </p:spPr>
      </p:sp>
      <p:sp>
        <p:nvSpPr>
          <p:cNvPr id="15364" name="Notes Placeholder 2"/>
          <p:cNvSpPr>
            <a:spLocks noGrp="1"/>
          </p:cNvSpPr>
          <p:nvPr>
            <p:ph type="body" idx="1"/>
          </p:nvPr>
        </p:nvSpPr>
        <p:spPr>
          <a:xfrm>
            <a:off x="687388" y="4343400"/>
            <a:ext cx="5483225" cy="4581525"/>
          </a:xfrm>
          <a:noFill/>
          <a:ln/>
        </p:spPr>
        <p:txBody>
          <a:bodyPr lIns="86772" tIns="43386" rIns="86772" bIns="43386"/>
          <a:lstStyle/>
          <a:p>
            <a:pPr eaLnBrk="1" hangingPunct="1"/>
            <a:r>
              <a:rPr lang="en-US" dirty="0" smtClean="0">
                <a:latin typeface="Times New Roman" pitchFamily="-110" charset="0"/>
                <a:ea typeface="Arial" pitchFamily="-110" charset="0"/>
                <a:cs typeface="Arial" pitchFamily="-110" charset="0"/>
              </a:rPr>
              <a:t>V6</a:t>
            </a:r>
            <a:r>
              <a:rPr lang="ko-KR" altLang="en-US" dirty="0" smtClean="0">
                <a:latin typeface="Times New Roman" pitchFamily="-110" charset="0"/>
                <a:ea typeface="Arial" pitchFamily="-110" charset="0"/>
                <a:cs typeface="Arial" pitchFamily="-110" charset="0"/>
              </a:rPr>
              <a:t>라는 개념은 </a:t>
            </a:r>
            <a:r>
              <a:rPr lang="en-US" altLang="ko-KR" dirty="0" smtClean="0">
                <a:latin typeface="Times New Roman" pitchFamily="-110" charset="0"/>
                <a:ea typeface="Arial" pitchFamily="-110" charset="0"/>
                <a:cs typeface="Arial" pitchFamily="-110" charset="0"/>
              </a:rPr>
              <a:t>PTC, SIMENS,</a:t>
            </a:r>
            <a:r>
              <a:rPr lang="en-US" altLang="ko-KR" baseline="0" dirty="0" smtClean="0">
                <a:latin typeface="Times New Roman" pitchFamily="-110" charset="0"/>
                <a:ea typeface="Arial" pitchFamily="-110" charset="0"/>
                <a:cs typeface="Arial" pitchFamily="-110" charset="0"/>
              </a:rPr>
              <a:t> DS</a:t>
            </a:r>
            <a:r>
              <a:rPr lang="ko-KR" altLang="en-US" baseline="0" dirty="0" smtClean="0">
                <a:latin typeface="Times New Roman" pitchFamily="-110" charset="0"/>
                <a:ea typeface="Arial" pitchFamily="-110" charset="0"/>
                <a:cs typeface="Arial" pitchFamily="-110" charset="0"/>
              </a:rPr>
              <a:t>가 동일하다</a:t>
            </a:r>
            <a:r>
              <a:rPr lang="en-US" altLang="ko-KR" baseline="0" dirty="0" smtClean="0">
                <a:latin typeface="Times New Roman" pitchFamily="-110" charset="0"/>
                <a:ea typeface="Arial" pitchFamily="-110" charset="0"/>
                <a:cs typeface="Arial" pitchFamily="-110" charset="0"/>
              </a:rPr>
              <a:t>.</a:t>
            </a:r>
          </a:p>
          <a:p>
            <a:pPr eaLnBrk="1" hangingPunct="1"/>
            <a:r>
              <a:rPr lang="ko-KR" altLang="en-US" baseline="0" dirty="0" smtClean="0">
                <a:latin typeface="Times New Roman" pitchFamily="-110" charset="0"/>
                <a:ea typeface="Arial" pitchFamily="-110" charset="0"/>
                <a:cs typeface="Arial" pitchFamily="-110" charset="0"/>
              </a:rPr>
              <a:t>단지 시작하는 단계가 조금씩 다를 뿐</a:t>
            </a:r>
            <a:endParaRPr lang="en-US" altLang="ko-KR" baseline="0" dirty="0" smtClean="0">
              <a:latin typeface="Times New Roman" pitchFamily="-110" charset="0"/>
              <a:ea typeface="Arial" pitchFamily="-110" charset="0"/>
              <a:cs typeface="Arial" pitchFamily="-110" charset="0"/>
            </a:endParaRPr>
          </a:p>
          <a:p>
            <a:pPr eaLnBrk="1" hangingPunct="1"/>
            <a:endParaRPr lang="en-US" baseline="0" dirty="0" smtClean="0">
              <a:latin typeface="Times New Roman" pitchFamily="-110" charset="0"/>
              <a:ea typeface="Arial" pitchFamily="-110" charset="0"/>
              <a:cs typeface="Arial" pitchFamily="-110" charset="0"/>
            </a:endParaRPr>
          </a:p>
          <a:p>
            <a:pPr eaLnBrk="1" hangingPunct="1"/>
            <a:r>
              <a:rPr lang="en-US" baseline="0" dirty="0" smtClean="0">
                <a:latin typeface="Times New Roman" pitchFamily="-110" charset="0"/>
                <a:ea typeface="Arial" pitchFamily="-110" charset="0"/>
                <a:cs typeface="Arial" pitchFamily="-110" charset="0"/>
              </a:rPr>
              <a:t>2. Lifelike Experience </a:t>
            </a:r>
            <a:r>
              <a:rPr lang="ko-KR" altLang="en-US" baseline="0" dirty="0" smtClean="0">
                <a:latin typeface="Times New Roman" pitchFamily="-110" charset="0"/>
                <a:ea typeface="Arial" pitchFamily="-110" charset="0"/>
                <a:cs typeface="Arial" pitchFamily="-110" charset="0"/>
              </a:rPr>
              <a:t>항목은 타사에 비해 좀 다르다</a:t>
            </a:r>
            <a:r>
              <a:rPr lang="en-US" altLang="ko-KR" baseline="0" dirty="0" smtClean="0">
                <a:latin typeface="Times New Roman" pitchFamily="-110" charset="0"/>
                <a:ea typeface="Arial" pitchFamily="-110" charset="0"/>
                <a:cs typeface="Arial" pitchFamily="-110" charset="0"/>
              </a:rPr>
              <a:t>.</a:t>
            </a:r>
          </a:p>
          <a:p>
            <a:pPr eaLnBrk="1" hangingPunct="1"/>
            <a:endParaRPr lang="en-US" dirty="0">
              <a:latin typeface="Times New Roman" pitchFamily="-110" charset="0"/>
              <a:ea typeface="Arial" pitchFamily="-110" charset="0"/>
              <a:cs typeface="Arial" pitchFamily="-110" charset="0"/>
            </a:endParaRPr>
          </a:p>
        </p:txBody>
      </p:sp>
      <p:sp>
        <p:nvSpPr>
          <p:cNvPr id="15365" name="Slide Number Placeholder 3"/>
          <p:cNvSpPr txBox="1">
            <a:spLocks noGrp="1"/>
          </p:cNvSpPr>
          <p:nvPr/>
        </p:nvSpPr>
        <p:spPr bwMode="auto">
          <a:xfrm>
            <a:off x="3884613" y="8683625"/>
            <a:ext cx="2971800" cy="458788"/>
          </a:xfrm>
          <a:prstGeom prst="rect">
            <a:avLst/>
          </a:prstGeom>
          <a:noFill/>
          <a:ln w="9525">
            <a:noFill/>
            <a:miter lim="800000"/>
            <a:headEnd/>
            <a:tailEnd/>
          </a:ln>
        </p:spPr>
        <p:txBody>
          <a:bodyPr lIns="86507" tIns="43254" rIns="86507" bIns="43254" anchor="b">
            <a:prstTxWarp prst="textNoShape">
              <a:avLst/>
            </a:prstTxWarp>
          </a:bodyPr>
          <a:lstStyle/>
          <a:p>
            <a:pPr algn="r" defTabSz="865188" eaLnBrk="1" hangingPunct="1">
              <a:spcBef>
                <a:spcPct val="0"/>
              </a:spcBef>
            </a:pPr>
            <a:fld id="{B1A08444-131A-8946-A184-0B497C9EE04E}" type="slidenum">
              <a:rPr lang="en-US" sz="1100">
                <a:solidFill>
                  <a:schemeClr val="tx1"/>
                </a:solidFill>
                <a:latin typeface="Calibri" pitchFamily="-110" charset="0"/>
              </a:rPr>
              <a:pPr algn="r" defTabSz="865188" eaLnBrk="1" hangingPunct="1">
                <a:spcBef>
                  <a:spcPct val="0"/>
                </a:spcBef>
              </a:pPr>
              <a:t>4</a:t>
            </a:fld>
            <a:endParaRPr lang="en-US" sz="1100">
              <a:solidFill>
                <a:schemeClr val="tx1"/>
              </a:solidFill>
              <a:latin typeface="Calibri" pitchFamily="-110"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A5EFF82F-D4FB-D249-80D7-B6C7A07D7B69}" type="slidenum">
              <a:rPr lang="fr-FR">
                <a:latin typeface="Times New Roman" pitchFamily="-110" charset="0"/>
                <a:ea typeface="Arial" pitchFamily="-110" charset="0"/>
                <a:cs typeface="Arial" pitchFamily="-110" charset="0"/>
              </a:rPr>
              <a:pPr/>
              <a:t>5</a:t>
            </a:fld>
            <a:endParaRPr lang="fr-FR">
              <a:latin typeface="Times New Roman" pitchFamily="-110" charset="0"/>
              <a:ea typeface="Arial" pitchFamily="-110" charset="0"/>
              <a:cs typeface="Arial" pitchFamily="-110" charset="0"/>
            </a:endParaRPr>
          </a:p>
        </p:txBody>
      </p:sp>
      <p:sp>
        <p:nvSpPr>
          <p:cNvPr id="17411" name="Rectangle 7"/>
          <p:cNvSpPr txBox="1">
            <a:spLocks noGrp="1" noChangeArrowheads="1"/>
          </p:cNvSpPr>
          <p:nvPr/>
        </p:nvSpPr>
        <p:spPr bwMode="auto">
          <a:xfrm>
            <a:off x="3886200" y="8686800"/>
            <a:ext cx="2970213" cy="455613"/>
          </a:xfrm>
          <a:prstGeom prst="rect">
            <a:avLst/>
          </a:prstGeom>
          <a:noFill/>
          <a:ln w="9525">
            <a:noFill/>
            <a:miter lim="800000"/>
            <a:headEnd/>
            <a:tailEnd/>
          </a:ln>
        </p:spPr>
        <p:txBody>
          <a:bodyPr lIns="82595" tIns="41297" rIns="82595" bIns="41297" anchor="b">
            <a:prstTxWarp prst="textNoShape">
              <a:avLst/>
            </a:prstTxWarp>
          </a:bodyPr>
          <a:lstStyle/>
          <a:p>
            <a:pPr algn="r" defTabSz="825500" eaLnBrk="1" hangingPunct="1">
              <a:spcBef>
                <a:spcPct val="0"/>
              </a:spcBef>
            </a:pPr>
            <a:fld id="{92DEC1E1-3FA3-F145-B1BB-3603F88177D3}" type="slidenum">
              <a:rPr lang="en-US" sz="1000">
                <a:solidFill>
                  <a:schemeClr val="tx1"/>
                </a:solidFill>
              </a:rPr>
              <a:pPr algn="r" defTabSz="825500" eaLnBrk="1" hangingPunct="1">
                <a:spcBef>
                  <a:spcPct val="0"/>
                </a:spcBef>
              </a:pPr>
              <a:t>5</a:t>
            </a:fld>
            <a:endParaRPr lang="en-US" sz="1000">
              <a:solidFill>
                <a:schemeClr val="tx1"/>
              </a:solidFill>
            </a:endParaRPr>
          </a:p>
        </p:txBody>
      </p:sp>
      <p:sp>
        <p:nvSpPr>
          <p:cNvPr id="17412" name="Rectangle 7"/>
          <p:cNvSpPr txBox="1">
            <a:spLocks noGrp="1" noChangeArrowheads="1"/>
          </p:cNvSpPr>
          <p:nvPr/>
        </p:nvSpPr>
        <p:spPr bwMode="auto">
          <a:xfrm>
            <a:off x="3886200" y="8686800"/>
            <a:ext cx="2970213" cy="455613"/>
          </a:xfrm>
          <a:prstGeom prst="rect">
            <a:avLst/>
          </a:prstGeom>
          <a:noFill/>
          <a:ln w="9525">
            <a:noFill/>
            <a:miter lim="800000"/>
            <a:headEnd/>
            <a:tailEnd/>
          </a:ln>
        </p:spPr>
        <p:txBody>
          <a:bodyPr lIns="82595" tIns="41297" rIns="82595" bIns="41297" anchor="b">
            <a:prstTxWarp prst="textNoShape">
              <a:avLst/>
            </a:prstTxWarp>
          </a:bodyPr>
          <a:lstStyle/>
          <a:p>
            <a:pPr algn="r" defTabSz="825500" eaLnBrk="1" hangingPunct="1">
              <a:spcBef>
                <a:spcPct val="0"/>
              </a:spcBef>
            </a:pPr>
            <a:fld id="{764DFE14-13AA-B54A-AA3E-507A490E0430}" type="slidenum">
              <a:rPr lang="en-US" sz="1000">
                <a:solidFill>
                  <a:schemeClr val="tx1"/>
                </a:solidFill>
              </a:rPr>
              <a:pPr algn="r" defTabSz="825500" eaLnBrk="1" hangingPunct="1">
                <a:spcBef>
                  <a:spcPct val="0"/>
                </a:spcBef>
              </a:pPr>
              <a:t>5</a:t>
            </a:fld>
            <a:endParaRPr lang="en-US" sz="1000">
              <a:solidFill>
                <a:schemeClr val="tx1"/>
              </a:solidFill>
            </a:endParaRPr>
          </a:p>
        </p:txBody>
      </p:sp>
      <p:sp>
        <p:nvSpPr>
          <p:cNvPr id="17413" name="Rectangle 2"/>
          <p:cNvSpPr>
            <a:spLocks noGrp="1" noRot="1" noChangeAspect="1" noChangeArrowheads="1" noTextEdit="1"/>
          </p:cNvSpPr>
          <p:nvPr>
            <p:ph type="sldImg"/>
          </p:nvPr>
        </p:nvSpPr>
        <p:spPr>
          <a:xfrm>
            <a:off x="1141413" y="685800"/>
            <a:ext cx="4572000" cy="3429000"/>
          </a:xfrm>
          <a:ln/>
        </p:spPr>
      </p:sp>
      <p:sp>
        <p:nvSpPr>
          <p:cNvPr id="17414" name="Rectangle 3"/>
          <p:cNvSpPr>
            <a:spLocks noGrp="1" noChangeArrowheads="1"/>
          </p:cNvSpPr>
          <p:nvPr>
            <p:ph type="body" idx="1"/>
          </p:nvPr>
        </p:nvSpPr>
        <p:spPr>
          <a:xfrm>
            <a:off x="914400" y="4341813"/>
            <a:ext cx="5029200" cy="4116387"/>
          </a:xfrm>
          <a:noFill/>
          <a:ln/>
        </p:spPr>
        <p:txBody>
          <a:bodyPr lIns="82595" tIns="41297" rIns="82595" bIns="41297"/>
          <a:lstStyle/>
          <a:p>
            <a:pPr eaLnBrk="1" hangingPunct="1"/>
            <a:r>
              <a:rPr lang="en-US" dirty="0">
                <a:solidFill>
                  <a:srgbClr val="120C80"/>
                </a:solidFill>
                <a:latin typeface="Times New Roman" pitchFamily="-110" charset="0"/>
                <a:ea typeface="Times New Roman" pitchFamily="-110" charset="0"/>
                <a:cs typeface="Times New Roman" pitchFamily="-110" charset="0"/>
              </a:rPr>
              <a:t>Let’s zoom into the V6 Solution Referential:</a:t>
            </a:r>
          </a:p>
          <a:p>
            <a:pPr eaLnBrk="1" hangingPunct="1">
              <a:buFont typeface="Wingdings" pitchFamily="-110" charset="2"/>
              <a:buChar char="Ø"/>
            </a:pPr>
            <a:r>
              <a:rPr lang="en-US" dirty="0">
                <a:solidFill>
                  <a:srgbClr val="120C80"/>
                </a:solidFill>
                <a:latin typeface="Times New Roman" pitchFamily="-110" charset="0"/>
                <a:ea typeface="Times New Roman" pitchFamily="-110" charset="0"/>
                <a:cs typeface="Times New Roman" pitchFamily="-110" charset="0"/>
              </a:rPr>
              <a:t>At the modeling &amp; simulation level we have CATIA for Virtual Design, SIMULIA for Virtual Testing &amp; Compliancy &amp; DELMIA for Virtual Manufacturing &amp; Production.</a:t>
            </a:r>
          </a:p>
          <a:p>
            <a:pPr eaLnBrk="1" hangingPunct="1">
              <a:buFont typeface="Wingdings" pitchFamily="-110" charset="2"/>
              <a:buChar char="Ø"/>
            </a:pPr>
            <a:r>
              <a:rPr lang="en-US" dirty="0">
                <a:solidFill>
                  <a:srgbClr val="120C80"/>
                </a:solidFill>
                <a:latin typeface="Times New Roman" pitchFamily="-110" charset="0"/>
                <a:ea typeface="Times New Roman" pitchFamily="-110" charset="0"/>
                <a:cs typeface="Times New Roman" pitchFamily="-110" charset="0"/>
              </a:rPr>
              <a:t>ENOVIA is the fundamental component for Global Collaborative Innovation  for PLM.</a:t>
            </a:r>
          </a:p>
          <a:p>
            <a:pPr lvl="1" eaLnBrk="1" hangingPunct="1">
              <a:buFont typeface="Wingdings" pitchFamily="-110" charset="2"/>
              <a:buChar char="Ø"/>
            </a:pPr>
            <a:r>
              <a:rPr lang="en-US" dirty="0">
                <a:solidFill>
                  <a:srgbClr val="120C80"/>
                </a:solidFill>
                <a:latin typeface="Times New Roman" pitchFamily="-110" charset="0"/>
                <a:ea typeface="Times New Roman" pitchFamily="-110" charset="0"/>
                <a:cs typeface="Times New Roman" pitchFamily="-110" charset="0"/>
              </a:rPr>
              <a:t>Four main domains:</a:t>
            </a:r>
          </a:p>
          <a:p>
            <a:pPr lvl="2" eaLnBrk="1" hangingPunct="1">
              <a:buFont typeface="Wingdings" pitchFamily="-110" charset="2"/>
              <a:buChar char="Ø"/>
            </a:pPr>
            <a:r>
              <a:rPr lang="en-US" dirty="0">
                <a:solidFill>
                  <a:srgbClr val="120C80"/>
                </a:solidFill>
                <a:latin typeface="Times New Roman" pitchFamily="-110" charset="0"/>
                <a:ea typeface="Times New Roman" pitchFamily="-110" charset="0"/>
                <a:cs typeface="Times New Roman" pitchFamily="-110" charset="0"/>
              </a:rPr>
              <a:t>Live Collaboration Platform</a:t>
            </a:r>
          </a:p>
          <a:p>
            <a:pPr lvl="2" eaLnBrk="1" hangingPunct="1">
              <a:buFont typeface="Wingdings" pitchFamily="-110" charset="2"/>
              <a:buChar char="Ø"/>
            </a:pPr>
            <a:r>
              <a:rPr lang="en-US" dirty="0">
                <a:solidFill>
                  <a:srgbClr val="120C80"/>
                </a:solidFill>
                <a:latin typeface="Times New Roman" pitchFamily="-110" charset="0"/>
                <a:ea typeface="Times New Roman" pitchFamily="-110" charset="0"/>
                <a:cs typeface="Times New Roman" pitchFamily="-110" charset="0"/>
              </a:rPr>
              <a:t>IP Lifecycle Management</a:t>
            </a:r>
          </a:p>
          <a:p>
            <a:pPr lvl="2" eaLnBrk="1" hangingPunct="1">
              <a:buFont typeface="Wingdings" pitchFamily="-110" charset="2"/>
              <a:buChar char="Ø"/>
            </a:pPr>
            <a:r>
              <a:rPr lang="en-US" dirty="0">
                <a:solidFill>
                  <a:srgbClr val="120C80"/>
                </a:solidFill>
                <a:latin typeface="Times New Roman" pitchFamily="-110" charset="0"/>
                <a:ea typeface="Times New Roman" pitchFamily="-110" charset="0"/>
                <a:cs typeface="Times New Roman" pitchFamily="-110" charset="0"/>
              </a:rPr>
              <a:t>Global Sourcing</a:t>
            </a:r>
          </a:p>
          <a:p>
            <a:pPr lvl="2" eaLnBrk="1" hangingPunct="1">
              <a:buFont typeface="Wingdings" pitchFamily="-110" charset="2"/>
              <a:buChar char="Ø"/>
            </a:pPr>
            <a:r>
              <a:rPr lang="en-US" dirty="0">
                <a:solidFill>
                  <a:srgbClr val="120C80"/>
                </a:solidFill>
                <a:latin typeface="Times New Roman" pitchFamily="-110" charset="0"/>
                <a:ea typeface="Times New Roman" pitchFamily="-110" charset="0"/>
                <a:cs typeface="Times New Roman" pitchFamily="-110" charset="0"/>
              </a:rPr>
              <a:t>Governance</a:t>
            </a:r>
          </a:p>
          <a:p>
            <a:pPr lvl="1" eaLnBrk="1" hangingPunct="1">
              <a:buFont typeface="Wingdings" pitchFamily="-110" charset="2"/>
              <a:buChar char="Ø"/>
            </a:pPr>
            <a:r>
              <a:rPr lang="en-US" dirty="0">
                <a:solidFill>
                  <a:srgbClr val="120C80"/>
                </a:solidFill>
                <a:latin typeface="Times New Roman" pitchFamily="-110" charset="0"/>
                <a:ea typeface="Times New Roman" pitchFamily="-110" charset="0"/>
                <a:cs typeface="Times New Roman" pitchFamily="-110" charset="0"/>
              </a:rPr>
              <a:t>Deliver integration with large number of applications and enterprise application</a:t>
            </a:r>
          </a:p>
          <a:p>
            <a:pPr eaLnBrk="1" hangingPunct="1"/>
            <a:endParaRPr lang="fr-FR" i="1" dirty="0">
              <a:latin typeface="Times New Roman" pitchFamily="-110" charset="0"/>
              <a:ea typeface="Arial" pitchFamily="-110" charset="0"/>
              <a:cs typeface="Arial" pitchFamily="-110"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bwMode="auto">
          <a:xfrm>
            <a:off x="1146175" y="687388"/>
            <a:ext cx="4567238" cy="3427412"/>
          </a:xfrm>
          <a:noFill/>
          <a:ln>
            <a:solidFill>
              <a:srgbClr val="000000"/>
            </a:solidFill>
            <a:miter lim="800000"/>
            <a:headEnd/>
            <a:tailEnd/>
          </a:ln>
        </p:spPr>
      </p:sp>
      <p:sp>
        <p:nvSpPr>
          <p:cNvPr id="41987" name="Rectangle 3"/>
          <p:cNvSpPr>
            <a:spLocks noGrp="1" noChangeArrowheads="1"/>
          </p:cNvSpPr>
          <p:nvPr>
            <p:ph type="body" idx="1"/>
          </p:nvPr>
        </p:nvSpPr>
        <p:spPr bwMode="auto">
          <a:xfrm>
            <a:off x="687735" y="4341397"/>
            <a:ext cx="5482530" cy="4583340"/>
          </a:xfrm>
          <a:noFill/>
        </p:spPr>
        <p:txBody>
          <a:bodyPr wrap="square" numCol="1" anchor="t" anchorCtr="0" compatLnSpc="1">
            <a:prstTxWarp prst="textNoShape">
              <a:avLst/>
            </a:prstTxWarp>
          </a:bodyPr>
          <a:lstStyle/>
          <a:p>
            <a:pPr eaLnBrk="1" hangingPunct="1"/>
            <a:endParaRPr lang="fr-FR" smtClean="0">
              <a:latin typeface="Arial" pitchFamily="34" charset="0"/>
              <a:cs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81354BD8-27F2-445E-A0DD-634B551D043C}" type="slidenum">
              <a:rPr lang="en-US"/>
              <a:pPr/>
              <a:t>7</a:t>
            </a:fld>
            <a:endParaRPr lang="en-US"/>
          </a:p>
        </p:txBody>
      </p:sp>
      <p:sp>
        <p:nvSpPr>
          <p:cNvPr id="317442" name="Slide Image Placeholder 1"/>
          <p:cNvSpPr>
            <a:spLocks noGrp="1" noRot="1" noChangeAspect="1" noTextEdit="1"/>
          </p:cNvSpPr>
          <p:nvPr>
            <p:ph type="sldImg"/>
          </p:nvPr>
        </p:nvSpPr>
        <p:spPr>
          <a:xfrm>
            <a:off x="1141413" y="474663"/>
            <a:ext cx="4575175" cy="3430587"/>
          </a:xfrm>
          <a:ln/>
        </p:spPr>
      </p:sp>
      <p:sp>
        <p:nvSpPr>
          <p:cNvPr id="317443" name="Notes Placeholder 2"/>
          <p:cNvSpPr>
            <a:spLocks noGrp="1"/>
          </p:cNvSpPr>
          <p:nvPr>
            <p:ph type="body" idx="1"/>
          </p:nvPr>
        </p:nvSpPr>
        <p:spPr>
          <a:xfrm>
            <a:off x="685801" y="4149727"/>
            <a:ext cx="5486400" cy="4308475"/>
          </a:xfrm>
        </p:spPr>
        <p:txBody>
          <a:bodyPr/>
          <a:lstStyle/>
          <a:p>
            <a:endParaRPr lang="en-US"/>
          </a:p>
        </p:txBody>
      </p:sp>
      <p:sp>
        <p:nvSpPr>
          <p:cNvPr id="317444" name="Header Placeholder 3"/>
          <p:cNvSpPr txBox="1">
            <a:spLocks noGrp="1"/>
          </p:cNvSpPr>
          <p:nvPr/>
        </p:nvSpPr>
        <p:spPr bwMode="auto">
          <a:xfrm>
            <a:off x="2" y="0"/>
            <a:ext cx="2971800" cy="457200"/>
          </a:xfrm>
          <a:prstGeom prst="rect">
            <a:avLst/>
          </a:prstGeom>
          <a:noFill/>
          <a:ln w="9525">
            <a:noFill/>
            <a:miter lim="800000"/>
            <a:headEnd/>
            <a:tailEnd/>
          </a:ln>
        </p:spPr>
        <p:txBody>
          <a:bodyPr lIns="90789" tIns="45394" rIns="90789" bIns="45394"/>
          <a:lstStyle/>
          <a:p>
            <a:r>
              <a:rPr lang="en-US" sz="1200" dirty="0"/>
              <a:t>EACC2008 Orlando, FL</a:t>
            </a:r>
          </a:p>
        </p:txBody>
      </p:sp>
      <p:sp>
        <p:nvSpPr>
          <p:cNvPr id="317445" name="Date Placeholder 4"/>
          <p:cNvSpPr txBox="1">
            <a:spLocks noGrp="1"/>
          </p:cNvSpPr>
          <p:nvPr/>
        </p:nvSpPr>
        <p:spPr bwMode="auto">
          <a:xfrm>
            <a:off x="3884615" y="0"/>
            <a:ext cx="2971800" cy="457200"/>
          </a:xfrm>
          <a:prstGeom prst="rect">
            <a:avLst/>
          </a:prstGeom>
          <a:noFill/>
          <a:ln w="9525">
            <a:noFill/>
            <a:miter lim="800000"/>
            <a:headEnd/>
            <a:tailEnd/>
          </a:ln>
        </p:spPr>
        <p:txBody>
          <a:bodyPr lIns="90789" tIns="45394" rIns="90789" bIns="45394"/>
          <a:lstStyle/>
          <a:p>
            <a:pPr algn="r"/>
            <a:r>
              <a:rPr lang="en-US" sz="1200" dirty="0"/>
              <a:t>May 6-9, 2008</a:t>
            </a:r>
          </a:p>
        </p:txBody>
      </p:sp>
      <p:sp>
        <p:nvSpPr>
          <p:cNvPr id="317446" name="Slide Number Placeholder 5"/>
          <p:cNvSpPr txBox="1">
            <a:spLocks noGrp="1"/>
          </p:cNvSpPr>
          <p:nvPr/>
        </p:nvSpPr>
        <p:spPr bwMode="auto">
          <a:xfrm>
            <a:off x="3884615" y="8685214"/>
            <a:ext cx="2971800" cy="457200"/>
          </a:xfrm>
          <a:prstGeom prst="rect">
            <a:avLst/>
          </a:prstGeom>
          <a:noFill/>
          <a:ln w="9525">
            <a:noFill/>
            <a:miter lim="800000"/>
            <a:headEnd/>
            <a:tailEnd/>
          </a:ln>
        </p:spPr>
        <p:txBody>
          <a:bodyPr lIns="90789" tIns="45394" rIns="90789" bIns="45394" anchor="b"/>
          <a:lstStyle/>
          <a:p>
            <a:pPr algn="r"/>
            <a:fld id="{80D5496A-0B89-430B-9986-1A67040BA229}" type="slidenum">
              <a:rPr lang="en-US" sz="1200"/>
              <a:pPr algn="r"/>
              <a:t>7</a:t>
            </a:fld>
            <a:endParaRPr 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Times New Roman" pitchFamily="-110" charset="0"/>
              </a:rPr>
              <a:t>Our view of collaborative Eng is that any engineers must be able to see and design in context of the configured digital mockup. The concept of engineering hub and manufacturing hub is not only to be the single reference for product/process and resource data, it contains as well the relationship between system so that an engineer can understand the impact of a given change.</a:t>
            </a:r>
          </a:p>
          <a:p>
            <a:r>
              <a:rPr lang="en-US" dirty="0" smtClean="0">
                <a:latin typeface="Times New Roman" pitchFamily="-110" charset="0"/>
              </a:rPr>
              <a:t>The Engineering hub is accessible through a navigator,  ingle desktop to remove non-value added task or interface.</a:t>
            </a:r>
          </a:p>
          <a:p>
            <a:r>
              <a:rPr lang="en-US" dirty="0" smtClean="0">
                <a:latin typeface="Times New Roman" pitchFamily="-110" charset="0"/>
              </a:rPr>
              <a:t>The lifecycle hub provide common services to both eng and man hub for eng change management, configuration, …</a:t>
            </a:r>
          </a:p>
          <a:p>
            <a:endParaRPr lang="fr-FR" dirty="0"/>
          </a:p>
        </p:txBody>
      </p:sp>
      <p:sp>
        <p:nvSpPr>
          <p:cNvPr id="4" name="Slide Number Placeholder 3"/>
          <p:cNvSpPr>
            <a:spLocks noGrp="1"/>
          </p:cNvSpPr>
          <p:nvPr>
            <p:ph type="sldNum" sz="quarter" idx="10"/>
          </p:nvPr>
        </p:nvSpPr>
        <p:spPr/>
        <p:txBody>
          <a:bodyPr/>
          <a:lstStyle/>
          <a:p>
            <a:fld id="{4319AEBC-B4A1-4308-83B9-2473792BAA7B}" type="slidenum">
              <a:rPr lang="fr-FR" smtClean="0"/>
              <a:pPr/>
              <a:t>8</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28F45EE9-1F4B-4709-823A-508BF4E6420D}" type="slidenum">
              <a:rPr lang="en-US"/>
              <a:pPr/>
              <a:t>9</a:t>
            </a:fld>
            <a:endParaRPr lang="en-US"/>
          </a:p>
        </p:txBody>
      </p:sp>
      <p:sp>
        <p:nvSpPr>
          <p:cNvPr id="323586" name="Slide Image Placeholder 1"/>
          <p:cNvSpPr>
            <a:spLocks noGrp="1" noRot="1" noChangeAspect="1" noTextEdit="1"/>
          </p:cNvSpPr>
          <p:nvPr>
            <p:ph type="sldImg"/>
          </p:nvPr>
        </p:nvSpPr>
        <p:spPr>
          <a:xfrm>
            <a:off x="1143000" y="476250"/>
            <a:ext cx="4572000" cy="3429000"/>
          </a:xfrm>
          <a:ln/>
        </p:spPr>
      </p:sp>
      <p:sp>
        <p:nvSpPr>
          <p:cNvPr id="323587" name="Notes Placeholder 2"/>
          <p:cNvSpPr>
            <a:spLocks noGrp="1"/>
          </p:cNvSpPr>
          <p:nvPr>
            <p:ph type="body" idx="1"/>
          </p:nvPr>
        </p:nvSpPr>
        <p:spPr>
          <a:xfrm>
            <a:off x="685801" y="4149727"/>
            <a:ext cx="5486400" cy="4308475"/>
          </a:xfrm>
        </p:spPr>
        <p:txBody>
          <a:bodyPr/>
          <a:lstStyle/>
          <a:p>
            <a:endParaRPr lang="en-US"/>
          </a:p>
        </p:txBody>
      </p:sp>
      <p:sp>
        <p:nvSpPr>
          <p:cNvPr id="323588" name="Header Placeholder 3"/>
          <p:cNvSpPr txBox="1">
            <a:spLocks noGrp="1"/>
          </p:cNvSpPr>
          <p:nvPr/>
        </p:nvSpPr>
        <p:spPr bwMode="auto">
          <a:xfrm>
            <a:off x="2" y="0"/>
            <a:ext cx="2971800" cy="457200"/>
          </a:xfrm>
          <a:prstGeom prst="rect">
            <a:avLst/>
          </a:prstGeom>
          <a:noFill/>
          <a:ln w="9525">
            <a:noFill/>
            <a:miter lim="800000"/>
            <a:headEnd/>
            <a:tailEnd/>
          </a:ln>
        </p:spPr>
        <p:txBody>
          <a:bodyPr lIns="90789" tIns="45394" rIns="90789" bIns="45394"/>
          <a:lstStyle/>
          <a:p>
            <a:r>
              <a:rPr lang="en-US" sz="1200" dirty="0"/>
              <a:t>EACC2008 Orlando, FL</a:t>
            </a:r>
          </a:p>
        </p:txBody>
      </p:sp>
      <p:sp>
        <p:nvSpPr>
          <p:cNvPr id="323589" name="Date Placeholder 4"/>
          <p:cNvSpPr txBox="1">
            <a:spLocks noGrp="1"/>
          </p:cNvSpPr>
          <p:nvPr/>
        </p:nvSpPr>
        <p:spPr bwMode="auto">
          <a:xfrm>
            <a:off x="3884615" y="0"/>
            <a:ext cx="2971800" cy="457200"/>
          </a:xfrm>
          <a:prstGeom prst="rect">
            <a:avLst/>
          </a:prstGeom>
          <a:noFill/>
          <a:ln w="9525">
            <a:noFill/>
            <a:miter lim="800000"/>
            <a:headEnd/>
            <a:tailEnd/>
          </a:ln>
        </p:spPr>
        <p:txBody>
          <a:bodyPr lIns="90789" tIns="45394" rIns="90789" bIns="45394"/>
          <a:lstStyle/>
          <a:p>
            <a:pPr algn="r"/>
            <a:r>
              <a:rPr lang="en-US" sz="1200" dirty="0"/>
              <a:t>May 6-9, 2008</a:t>
            </a:r>
          </a:p>
        </p:txBody>
      </p:sp>
      <p:sp>
        <p:nvSpPr>
          <p:cNvPr id="323590" name="Slide Number Placeholder 5"/>
          <p:cNvSpPr txBox="1">
            <a:spLocks noGrp="1"/>
          </p:cNvSpPr>
          <p:nvPr/>
        </p:nvSpPr>
        <p:spPr bwMode="auto">
          <a:xfrm>
            <a:off x="3884615" y="8685214"/>
            <a:ext cx="2971800" cy="457200"/>
          </a:xfrm>
          <a:prstGeom prst="rect">
            <a:avLst/>
          </a:prstGeom>
          <a:noFill/>
          <a:ln w="9525">
            <a:noFill/>
            <a:miter lim="800000"/>
            <a:headEnd/>
            <a:tailEnd/>
          </a:ln>
        </p:spPr>
        <p:txBody>
          <a:bodyPr lIns="90789" tIns="45394" rIns="90789" bIns="45394" anchor="b"/>
          <a:lstStyle/>
          <a:p>
            <a:pPr algn="r"/>
            <a:fld id="{027C4A3D-B037-4951-AB2C-3CC464F4CF38}" type="slidenum">
              <a:rPr lang="en-US" sz="1200"/>
              <a:pPr algn="r"/>
              <a:t>9</a:t>
            </a:fld>
            <a:endParaRPr 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couv"/>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 name="Text Box 6"/>
          <p:cNvSpPr txBox="1">
            <a:spLocks noChangeArrowheads="1"/>
          </p:cNvSpPr>
          <p:nvPr userDrawn="1"/>
        </p:nvSpPr>
        <p:spPr bwMode="auto">
          <a:xfrm>
            <a:off x="6194425" y="6076950"/>
            <a:ext cx="1325563" cy="340735"/>
          </a:xfrm>
          <a:prstGeom prst="rect">
            <a:avLst/>
          </a:prstGeom>
          <a:noFill/>
          <a:ln w="9525" algn="ctr">
            <a:noFill/>
            <a:miter lim="800000"/>
            <a:headEnd/>
            <a:tailEnd/>
          </a:ln>
          <a:effectLst/>
        </p:spPr>
        <p:txBody>
          <a:bodyPr lIns="90000" tIns="46800" rIns="36000" bIns="46800">
            <a:prstTxWarp prst="textNoShape">
              <a:avLst/>
            </a:prstTxWarp>
            <a:spAutoFit/>
          </a:bodyPr>
          <a:lstStyle/>
          <a:p>
            <a:pPr algn="ctr">
              <a:buFont typeface="Wingdings" pitchFamily="-111" charset="2"/>
              <a:buNone/>
              <a:defRPr/>
            </a:pPr>
            <a:r>
              <a:rPr lang="en-US" sz="1600" dirty="0">
                <a:solidFill>
                  <a:srgbClr val="000066"/>
                </a:solidFill>
                <a:latin typeface="Arial" pitchFamily="-111" charset="0"/>
                <a:ea typeface="Arial" pitchFamily="-111" charset="0"/>
                <a:cs typeface="Arial" pitchFamily="-111" charset="0"/>
              </a:rPr>
              <a:t>V6 </a:t>
            </a:r>
            <a:r>
              <a:rPr lang="en-US" sz="1600" dirty="0" smtClean="0">
                <a:solidFill>
                  <a:srgbClr val="000066"/>
                </a:solidFill>
                <a:latin typeface="Arial" pitchFamily="-111" charset="0"/>
                <a:ea typeface="Arial" pitchFamily="-111" charset="0"/>
                <a:cs typeface="Arial" pitchFamily="-111" charset="0"/>
              </a:rPr>
              <a:t>R2009x</a:t>
            </a:r>
            <a:endParaRPr lang="en-US" sz="1600" dirty="0">
              <a:solidFill>
                <a:srgbClr val="000066"/>
              </a:solidFill>
              <a:latin typeface="Arial" pitchFamily="-111" charset="0"/>
              <a:ea typeface="Arial" pitchFamily="-111" charset="0"/>
              <a:cs typeface="Arial" pitchFamily="-111" charset="0"/>
            </a:endParaRPr>
          </a:p>
        </p:txBody>
      </p:sp>
      <p:grpSp>
        <p:nvGrpSpPr>
          <p:cNvPr id="6" name="Group 7"/>
          <p:cNvGrpSpPr>
            <a:grpSpLocks/>
          </p:cNvGrpSpPr>
          <p:nvPr userDrawn="1"/>
        </p:nvGrpSpPr>
        <p:grpSpPr bwMode="auto">
          <a:xfrm>
            <a:off x="655638" y="6640513"/>
            <a:ext cx="3602037" cy="217487"/>
            <a:chOff x="676275" y="225425"/>
            <a:chExt cx="3602038" cy="217487"/>
          </a:xfrm>
        </p:grpSpPr>
        <p:sp>
          <p:nvSpPr>
            <p:cNvPr id="7" name="Rectangle 9"/>
            <p:cNvSpPr txBox="1">
              <a:spLocks noChangeArrowheads="1"/>
            </p:cNvSpPr>
            <p:nvPr/>
          </p:nvSpPr>
          <p:spPr bwMode="auto">
            <a:xfrm>
              <a:off x="676275" y="231775"/>
              <a:ext cx="2895601" cy="211137"/>
            </a:xfrm>
            <a:prstGeom prst="rect">
              <a:avLst/>
            </a:prstGeom>
            <a:noFill/>
            <a:ln w="9525">
              <a:noFill/>
              <a:miter lim="800000"/>
              <a:headEnd/>
              <a:tailEnd/>
            </a:ln>
            <a:effectLst/>
          </p:spPr>
          <p:txBody>
            <a:bodyPr>
              <a:prstTxWarp prst="textNoShape">
                <a:avLst/>
              </a:prstTxWarp>
            </a:bodyPr>
            <a:lstStyle/>
            <a:p>
              <a:pPr eaLnBrk="1" hangingPunct="1">
                <a:spcBef>
                  <a:spcPct val="0"/>
                </a:spcBef>
                <a:defRPr/>
              </a:pPr>
              <a:r>
                <a:rPr lang="fr-FR" sz="700">
                  <a:solidFill>
                    <a:srgbClr val="808080"/>
                  </a:solidFill>
                  <a:latin typeface="Arial" pitchFamily="-111" charset="0"/>
                  <a:ea typeface="Arial" pitchFamily="-111" charset="0"/>
                  <a:cs typeface="Arial" pitchFamily="-111" charset="0"/>
                </a:rPr>
                <a:t>DASSAULT SYSTEMES - Page     -</a:t>
              </a:r>
            </a:p>
          </p:txBody>
        </p:sp>
        <p:sp>
          <p:nvSpPr>
            <p:cNvPr id="8" name="Rectangle 10"/>
            <p:cNvSpPr txBox="1">
              <a:spLocks noChangeArrowheads="1"/>
            </p:cNvSpPr>
            <p:nvPr/>
          </p:nvSpPr>
          <p:spPr bwMode="auto">
            <a:xfrm>
              <a:off x="1985962" y="225425"/>
              <a:ext cx="857250" cy="211137"/>
            </a:xfrm>
            <a:prstGeom prst="rect">
              <a:avLst/>
            </a:prstGeom>
            <a:noFill/>
            <a:ln w="9525">
              <a:noFill/>
              <a:miter lim="800000"/>
              <a:headEnd/>
              <a:tailEnd/>
            </a:ln>
            <a:effectLst/>
          </p:spPr>
          <p:txBody>
            <a:bodyPr>
              <a:prstTxWarp prst="textNoShape">
                <a:avLst/>
              </a:prstTxWarp>
            </a:bodyPr>
            <a:lstStyle/>
            <a:p>
              <a:pPr eaLnBrk="1" hangingPunct="1">
                <a:spcBef>
                  <a:spcPct val="0"/>
                </a:spcBef>
                <a:defRPr/>
              </a:pPr>
              <a:fld id="{66CB7A15-A332-DB4B-99C3-F7FD8AAB400A}" type="slidenum">
                <a:rPr lang="fr-FR" sz="700">
                  <a:solidFill>
                    <a:srgbClr val="808080"/>
                  </a:solidFill>
                  <a:latin typeface="Arial" pitchFamily="-111" charset="0"/>
                  <a:ea typeface="Arial" pitchFamily="-111" charset="0"/>
                  <a:cs typeface="Arial" pitchFamily="-111" charset="0"/>
                </a:rPr>
                <a:pPr eaLnBrk="1" hangingPunct="1">
                  <a:spcBef>
                    <a:spcPct val="0"/>
                  </a:spcBef>
                  <a:defRPr/>
                </a:pPr>
                <a:t>‹#›</a:t>
              </a:fld>
              <a:endParaRPr lang="fr-FR" sz="700">
                <a:solidFill>
                  <a:srgbClr val="808080"/>
                </a:solidFill>
                <a:latin typeface="Arial" pitchFamily="-111" charset="0"/>
                <a:ea typeface="Arial" pitchFamily="-111" charset="0"/>
                <a:cs typeface="Arial" pitchFamily="-111" charset="0"/>
              </a:endParaRPr>
            </a:p>
          </p:txBody>
        </p:sp>
        <p:sp>
          <p:nvSpPr>
            <p:cNvPr id="9" name="Rectangle 5"/>
            <p:cNvSpPr txBox="1">
              <a:spLocks noChangeArrowheads="1"/>
            </p:cNvSpPr>
            <p:nvPr/>
          </p:nvSpPr>
          <p:spPr bwMode="auto">
            <a:xfrm>
              <a:off x="2144712" y="228600"/>
              <a:ext cx="2133601" cy="211137"/>
            </a:xfrm>
            <a:prstGeom prst="rect">
              <a:avLst/>
            </a:prstGeom>
            <a:noFill/>
            <a:ln w="9525">
              <a:noFill/>
              <a:miter lim="800000"/>
              <a:headEnd/>
              <a:tailEnd/>
            </a:ln>
            <a:effectLst/>
          </p:spPr>
          <p:txBody>
            <a:bodyPr lIns="90000">
              <a:prstTxWarp prst="textNoShape">
                <a:avLst/>
              </a:prstTxWarp>
            </a:bodyPr>
            <a:lstStyle/>
            <a:p>
              <a:pPr eaLnBrk="1" hangingPunct="1">
                <a:spcBef>
                  <a:spcPct val="0"/>
                </a:spcBef>
                <a:defRPr/>
              </a:pPr>
              <a:r>
                <a:rPr lang="fr-FR" sz="700">
                  <a:solidFill>
                    <a:srgbClr val="808080"/>
                  </a:solidFill>
                  <a:latin typeface="Arial" pitchFamily="-111" charset="0"/>
                  <a:ea typeface="Arial" pitchFamily="-111" charset="0"/>
                  <a:cs typeface="Arial" pitchFamily="-111" charset="0"/>
                </a:rPr>
                <a:t>V6 Internship wk37  2008</a:t>
              </a:r>
            </a:p>
          </p:txBody>
        </p:sp>
      </p:grpSp>
      <p:sp>
        <p:nvSpPr>
          <p:cNvPr id="387075" name="Rectangle 2"/>
          <p:cNvSpPr>
            <a:spLocks noGrp="1" noChangeArrowheads="1"/>
          </p:cNvSpPr>
          <p:nvPr>
            <p:ph type="ctrTitle"/>
          </p:nvPr>
        </p:nvSpPr>
        <p:spPr>
          <a:xfrm>
            <a:off x="511175" y="1736725"/>
            <a:ext cx="7772400" cy="347663"/>
          </a:xfrm>
        </p:spPr>
        <p:txBody>
          <a:bodyPr anchor="t"/>
          <a:lstStyle>
            <a:lvl1pPr algn="r">
              <a:lnSpc>
                <a:spcPct val="95000"/>
              </a:lnSpc>
              <a:defRPr sz="2000"/>
            </a:lvl1pPr>
          </a:lstStyle>
          <a:p>
            <a:r>
              <a:rPr lang="en-US" dirty="0"/>
              <a:t>Click to edit Master title style</a:t>
            </a:r>
          </a:p>
        </p:txBody>
      </p:sp>
      <p:sp>
        <p:nvSpPr>
          <p:cNvPr id="387076" name="Rectangle 3"/>
          <p:cNvSpPr>
            <a:spLocks noGrp="1" noChangeArrowheads="1"/>
          </p:cNvSpPr>
          <p:nvPr>
            <p:ph type="subTitle" idx="1"/>
          </p:nvPr>
        </p:nvSpPr>
        <p:spPr>
          <a:xfrm>
            <a:off x="1882775" y="2078038"/>
            <a:ext cx="6400800" cy="576262"/>
          </a:xfrm>
        </p:spPr>
        <p:txBody>
          <a:bodyPr lIns="0" tIns="0" rIns="0" bIns="0" anchor="b"/>
          <a:lstStyle>
            <a:lvl1pPr marL="0" indent="0" algn="r">
              <a:lnSpc>
                <a:spcPct val="95000"/>
              </a:lnSpc>
              <a:buFontTx/>
              <a:buNone/>
              <a:defRPr sz="1600" b="0"/>
            </a:lvl1pPr>
          </a:lstStyle>
          <a:p>
            <a:r>
              <a:rPr lang="en-US"/>
              <a:t>Click to edit Master subtitle style</a:t>
            </a:r>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itle 1"/>
          <p:cNvSpPr>
            <a:spLocks noGrp="1"/>
          </p:cNvSpPr>
          <p:nvPr>
            <p:ph type="title"/>
          </p:nvPr>
        </p:nvSpPr>
        <p:spPr>
          <a:xfrm>
            <a:off x="768350" y="150813"/>
            <a:ext cx="8229600" cy="450850"/>
          </a:xfrm>
        </p:spPr>
        <p:txBody>
          <a:bodyPr/>
          <a:lstStyle/>
          <a:p>
            <a:r>
              <a:rPr lang="en-US" smtClean="0"/>
              <a:t>Click to edit Master title style</a:t>
            </a:r>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819400" y="6632575"/>
            <a:ext cx="674688" cy="225425"/>
          </a:xfrm>
          <a:prstGeom prst="rect">
            <a:avLst/>
          </a:prstGeom>
        </p:spPr>
        <p:txBody>
          <a:bodyPr/>
          <a:lstStyle>
            <a:lvl1pPr>
              <a:defRPr/>
            </a:lvl1pPr>
          </a:lstStyle>
          <a:p>
            <a:pPr>
              <a:defRPr/>
            </a:pPr>
            <a:fld id="{3C8C9DF6-BA4E-49A1-BA10-588130F7F268}" type="datetimeFigureOut">
              <a:rPr lang="en-US"/>
              <a:pPr>
                <a:defRPr/>
              </a:pPr>
              <a:t>4/21/2009</a:t>
            </a:fld>
            <a:endParaRPr lang="en-US" dirty="0"/>
          </a:p>
        </p:txBody>
      </p:sp>
      <p:sp>
        <p:nvSpPr>
          <p:cNvPr id="3" name="Slide Number Placeholder 5"/>
          <p:cNvSpPr>
            <a:spLocks noGrp="1"/>
          </p:cNvSpPr>
          <p:nvPr>
            <p:ph type="sldNum" sz="quarter" idx="11"/>
          </p:nvPr>
        </p:nvSpPr>
        <p:spPr>
          <a:xfrm>
            <a:off x="3962400" y="6654800"/>
            <a:ext cx="474663" cy="203200"/>
          </a:xfrm>
          <a:prstGeom prst="rect">
            <a:avLst/>
          </a:prstGeom>
        </p:spPr>
        <p:txBody>
          <a:bodyPr/>
          <a:lstStyle>
            <a:lvl1pPr>
              <a:defRPr/>
            </a:lvl1pPr>
          </a:lstStyle>
          <a:p>
            <a:pPr>
              <a:defRPr/>
            </a:pPr>
            <a:fld id="{4E34BB13-C8F3-4AD6-B17C-50FEFB59C9D9}"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descr="inter"/>
          <p:cNvPicPr>
            <a:picLocks noChangeAspect="1" noChangeArrowheads="1"/>
          </p:cNvPicPr>
          <p:nvPr/>
        </p:nvPicPr>
        <p:blipFill>
          <a:blip r:embed="rId9"/>
          <a:srcRect/>
          <a:stretch>
            <a:fillRect/>
          </a:stretch>
        </p:blipFill>
        <p:spPr bwMode="auto">
          <a:xfrm>
            <a:off x="0" y="0"/>
            <a:ext cx="9144000" cy="6858000"/>
          </a:xfrm>
          <a:prstGeom prst="rect">
            <a:avLst/>
          </a:prstGeom>
          <a:noFill/>
          <a:ln w="9525">
            <a:noFill/>
            <a:miter lim="800000"/>
            <a:headEnd/>
            <a:tailEnd/>
          </a:ln>
        </p:spPr>
      </p:pic>
      <p:sp>
        <p:nvSpPr>
          <p:cNvPr id="1027" name="Rectangle 2"/>
          <p:cNvSpPr>
            <a:spLocks noGrp="1" noChangeArrowheads="1"/>
          </p:cNvSpPr>
          <p:nvPr>
            <p:ph type="title"/>
          </p:nvPr>
        </p:nvSpPr>
        <p:spPr bwMode="auto">
          <a:xfrm>
            <a:off x="768350" y="150813"/>
            <a:ext cx="8229600" cy="45085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a:t>Cliquez pour modifier le style du titre</a:t>
            </a:r>
          </a:p>
        </p:txBody>
      </p:sp>
      <p:sp>
        <p:nvSpPr>
          <p:cNvPr id="1028" name="Rectangle 3"/>
          <p:cNvSpPr>
            <a:spLocks noGrp="1" noChangeArrowheads="1"/>
          </p:cNvSpPr>
          <p:nvPr>
            <p:ph type="body" idx="1"/>
          </p:nvPr>
        </p:nvSpPr>
        <p:spPr bwMode="auto">
          <a:xfrm>
            <a:off x="679450" y="1316038"/>
            <a:ext cx="8229600" cy="34813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grpSp>
        <p:nvGrpSpPr>
          <p:cNvPr id="1029" name="Group 7"/>
          <p:cNvGrpSpPr>
            <a:grpSpLocks/>
          </p:cNvGrpSpPr>
          <p:nvPr userDrawn="1"/>
        </p:nvGrpSpPr>
        <p:grpSpPr bwMode="auto">
          <a:xfrm>
            <a:off x="655638" y="6640513"/>
            <a:ext cx="4668838" cy="217487"/>
            <a:chOff x="676275" y="225425"/>
            <a:chExt cx="4668839" cy="217487"/>
          </a:xfrm>
        </p:grpSpPr>
        <p:sp>
          <p:nvSpPr>
            <p:cNvPr id="9" name="Rectangle 9"/>
            <p:cNvSpPr txBox="1">
              <a:spLocks noChangeArrowheads="1"/>
            </p:cNvSpPr>
            <p:nvPr/>
          </p:nvSpPr>
          <p:spPr bwMode="auto">
            <a:xfrm>
              <a:off x="676275" y="231775"/>
              <a:ext cx="2895601" cy="211137"/>
            </a:xfrm>
            <a:prstGeom prst="rect">
              <a:avLst/>
            </a:prstGeom>
            <a:noFill/>
            <a:ln w="9525">
              <a:noFill/>
              <a:miter lim="800000"/>
              <a:headEnd/>
              <a:tailEnd/>
            </a:ln>
            <a:effectLst/>
          </p:spPr>
          <p:txBody>
            <a:bodyPr>
              <a:prstTxWarp prst="textNoShape">
                <a:avLst/>
              </a:prstTxWarp>
            </a:bodyPr>
            <a:lstStyle/>
            <a:p>
              <a:pPr eaLnBrk="1" hangingPunct="1">
                <a:spcBef>
                  <a:spcPct val="0"/>
                </a:spcBef>
                <a:defRPr/>
              </a:pPr>
              <a:r>
                <a:rPr lang="fr-FR" sz="700" dirty="0">
                  <a:solidFill>
                    <a:srgbClr val="808080"/>
                  </a:solidFill>
                  <a:latin typeface="Arial" pitchFamily="-111" charset="0"/>
                  <a:ea typeface="Arial" pitchFamily="-111" charset="0"/>
                  <a:cs typeface="Arial" pitchFamily="-111" charset="0"/>
                </a:rPr>
                <a:t>DASSAULT </a:t>
              </a:r>
              <a:r>
                <a:rPr lang="fr-FR" sz="700" dirty="0" smtClean="0">
                  <a:solidFill>
                    <a:srgbClr val="808080"/>
                  </a:solidFill>
                  <a:latin typeface="Arial" pitchFamily="-111" charset="0"/>
                  <a:ea typeface="Arial" pitchFamily="-111" charset="0"/>
                  <a:cs typeface="Arial" pitchFamily="-111" charset="0"/>
                </a:rPr>
                <a:t>SYSTEMES and IBM  </a:t>
              </a:r>
              <a:r>
                <a:rPr lang="fr-FR" sz="700" dirty="0">
                  <a:solidFill>
                    <a:srgbClr val="808080"/>
                  </a:solidFill>
                  <a:latin typeface="Arial" pitchFamily="-111" charset="0"/>
                  <a:ea typeface="Arial" pitchFamily="-111" charset="0"/>
                  <a:cs typeface="Arial" pitchFamily="-111" charset="0"/>
                </a:rPr>
                <a:t>- Page     -</a:t>
              </a:r>
            </a:p>
          </p:txBody>
        </p:sp>
        <p:sp>
          <p:nvSpPr>
            <p:cNvPr id="10" name="Rectangle 10"/>
            <p:cNvSpPr txBox="1">
              <a:spLocks noChangeArrowheads="1"/>
            </p:cNvSpPr>
            <p:nvPr/>
          </p:nvSpPr>
          <p:spPr bwMode="auto">
            <a:xfrm>
              <a:off x="1985962" y="225425"/>
              <a:ext cx="857250" cy="211137"/>
            </a:xfrm>
            <a:prstGeom prst="rect">
              <a:avLst/>
            </a:prstGeom>
            <a:noFill/>
            <a:ln w="9525">
              <a:noFill/>
              <a:miter lim="800000"/>
              <a:headEnd/>
              <a:tailEnd/>
            </a:ln>
            <a:effectLst/>
          </p:spPr>
          <p:txBody>
            <a:bodyPr>
              <a:prstTxWarp prst="textNoShape">
                <a:avLst/>
              </a:prstTxWarp>
            </a:bodyPr>
            <a:lstStyle/>
            <a:p>
              <a:pPr eaLnBrk="1" hangingPunct="1">
                <a:spcBef>
                  <a:spcPct val="0"/>
                </a:spcBef>
                <a:defRPr/>
              </a:pPr>
              <a:fld id="{80B5C069-1FFE-6A4D-8F15-3C8CD8AF772D}" type="slidenum">
                <a:rPr lang="fr-FR" sz="700" smtClean="0">
                  <a:solidFill>
                    <a:srgbClr val="808080"/>
                  </a:solidFill>
                  <a:latin typeface="Arial" pitchFamily="-111" charset="0"/>
                  <a:ea typeface="Arial" pitchFamily="-111" charset="0"/>
                  <a:cs typeface="Arial" pitchFamily="-111" charset="0"/>
                </a:rPr>
                <a:pPr eaLnBrk="1" hangingPunct="1">
                  <a:spcBef>
                    <a:spcPct val="0"/>
                  </a:spcBef>
                  <a:defRPr/>
                </a:pPr>
                <a:t>‹#›</a:t>
              </a:fld>
              <a:endParaRPr lang="fr-FR" sz="700" dirty="0">
                <a:solidFill>
                  <a:srgbClr val="808080"/>
                </a:solidFill>
                <a:latin typeface="Arial" pitchFamily="-111" charset="0"/>
                <a:ea typeface="Arial" pitchFamily="-111" charset="0"/>
                <a:cs typeface="Arial" pitchFamily="-111" charset="0"/>
              </a:endParaRPr>
            </a:p>
          </p:txBody>
        </p:sp>
        <p:sp>
          <p:nvSpPr>
            <p:cNvPr id="11" name="Rectangle 5"/>
            <p:cNvSpPr txBox="1">
              <a:spLocks noChangeArrowheads="1"/>
            </p:cNvSpPr>
            <p:nvPr/>
          </p:nvSpPr>
          <p:spPr bwMode="auto">
            <a:xfrm>
              <a:off x="3211513" y="225425"/>
              <a:ext cx="2133601" cy="211137"/>
            </a:xfrm>
            <a:prstGeom prst="rect">
              <a:avLst/>
            </a:prstGeom>
            <a:noFill/>
            <a:ln w="9525">
              <a:noFill/>
              <a:miter lim="800000"/>
              <a:headEnd/>
              <a:tailEnd/>
            </a:ln>
            <a:effectLst/>
          </p:spPr>
          <p:txBody>
            <a:bodyPr lIns="90000">
              <a:prstTxWarp prst="textNoShape">
                <a:avLst/>
              </a:prstTxWarp>
            </a:bodyPr>
            <a:lstStyle/>
            <a:p>
              <a:pPr eaLnBrk="1" hangingPunct="1">
                <a:spcBef>
                  <a:spcPct val="0"/>
                </a:spcBef>
                <a:defRPr/>
              </a:pPr>
              <a:r>
                <a:rPr lang="fr-FR" sz="700" dirty="0">
                  <a:solidFill>
                    <a:srgbClr val="808080"/>
                  </a:solidFill>
                  <a:latin typeface="Arial" pitchFamily="-111" charset="0"/>
                  <a:ea typeface="Arial" pitchFamily="-111" charset="0"/>
                  <a:cs typeface="Arial" pitchFamily="-111" charset="0"/>
                </a:rPr>
                <a:t>V6</a:t>
              </a:r>
              <a:r>
                <a:rPr lang="fr-FR" sz="700" dirty="0" smtClean="0">
                  <a:solidFill>
                    <a:srgbClr val="808080"/>
                  </a:solidFill>
                  <a:latin typeface="Arial" pitchFamily="-111" charset="0"/>
                  <a:ea typeface="Arial" pitchFamily="-111" charset="0"/>
                  <a:cs typeface="Arial" pitchFamily="-111" charset="0"/>
                </a:rPr>
                <a:t> Fundamentals</a:t>
              </a:r>
              <a:endParaRPr lang="fr-FR" sz="700" dirty="0">
                <a:solidFill>
                  <a:srgbClr val="808080"/>
                </a:solidFill>
                <a:latin typeface="Arial" pitchFamily="-111" charset="0"/>
                <a:ea typeface="Arial" pitchFamily="-111" charset="0"/>
                <a:cs typeface="Arial" pitchFamily="-111" charset="0"/>
              </a:endParaRPr>
            </a:p>
          </p:txBody>
        </p:sp>
      </p:grpSp>
    </p:spTree>
  </p:cSld>
  <p:clrMap bg1="lt1" tx1="dk1" bg2="lt2" tx2="dk2" accent1="accent1" accent2="accent2" accent3="accent3" accent4="accent4" accent5="accent5" accent6="accent6" hlink="hlink" folHlink="folHlink"/>
  <p:sldLayoutIdLst>
    <p:sldLayoutId id="2147483715" r:id="rId1"/>
    <p:sldLayoutId id="2147483710" r:id="rId2"/>
    <p:sldLayoutId id="2147483711" r:id="rId3"/>
    <p:sldLayoutId id="2147483712" r:id="rId4"/>
    <p:sldLayoutId id="2147483713" r:id="rId5"/>
    <p:sldLayoutId id="2147483714" r:id="rId6"/>
    <p:sldLayoutId id="2147483716" r:id="rId7"/>
  </p:sldLayoutIdLst>
  <p:hf hdr="0"/>
  <p:txStyles>
    <p:titleStyle>
      <a:lvl1pPr algn="l" rtl="0" eaLnBrk="0" fontAlgn="base" hangingPunct="0">
        <a:lnSpc>
          <a:spcPct val="90000"/>
        </a:lnSpc>
        <a:spcBef>
          <a:spcPct val="0"/>
        </a:spcBef>
        <a:spcAft>
          <a:spcPct val="0"/>
        </a:spcAft>
        <a:defRPr sz="2600" b="1">
          <a:solidFill>
            <a:srgbClr val="120C80"/>
          </a:solidFill>
          <a:latin typeface="+mj-lt"/>
          <a:ea typeface="Arial" pitchFamily="-111" charset="0"/>
          <a:cs typeface="+mj-cs"/>
        </a:defRPr>
      </a:lvl1pPr>
      <a:lvl2pPr algn="l" rtl="0" eaLnBrk="0" fontAlgn="base" hangingPunct="0">
        <a:lnSpc>
          <a:spcPct val="90000"/>
        </a:lnSpc>
        <a:spcBef>
          <a:spcPct val="0"/>
        </a:spcBef>
        <a:spcAft>
          <a:spcPct val="0"/>
        </a:spcAft>
        <a:defRPr sz="2600" b="1">
          <a:solidFill>
            <a:srgbClr val="120C80"/>
          </a:solidFill>
          <a:latin typeface="Arial" charset="0"/>
          <a:ea typeface="Arial" pitchFamily="-111" charset="0"/>
          <a:cs typeface="Arial" charset="0"/>
        </a:defRPr>
      </a:lvl2pPr>
      <a:lvl3pPr algn="l" rtl="0" eaLnBrk="0" fontAlgn="base" hangingPunct="0">
        <a:lnSpc>
          <a:spcPct val="90000"/>
        </a:lnSpc>
        <a:spcBef>
          <a:spcPct val="0"/>
        </a:spcBef>
        <a:spcAft>
          <a:spcPct val="0"/>
        </a:spcAft>
        <a:defRPr sz="2600" b="1">
          <a:solidFill>
            <a:srgbClr val="120C80"/>
          </a:solidFill>
          <a:latin typeface="Arial" charset="0"/>
          <a:ea typeface="Arial" pitchFamily="-111" charset="0"/>
          <a:cs typeface="Arial" charset="0"/>
        </a:defRPr>
      </a:lvl3pPr>
      <a:lvl4pPr algn="l" rtl="0" eaLnBrk="0" fontAlgn="base" hangingPunct="0">
        <a:lnSpc>
          <a:spcPct val="90000"/>
        </a:lnSpc>
        <a:spcBef>
          <a:spcPct val="0"/>
        </a:spcBef>
        <a:spcAft>
          <a:spcPct val="0"/>
        </a:spcAft>
        <a:defRPr sz="2600" b="1">
          <a:solidFill>
            <a:srgbClr val="120C80"/>
          </a:solidFill>
          <a:latin typeface="Arial" charset="0"/>
          <a:ea typeface="Arial" pitchFamily="-111" charset="0"/>
          <a:cs typeface="Arial" charset="0"/>
        </a:defRPr>
      </a:lvl4pPr>
      <a:lvl5pPr algn="l" rtl="0" eaLnBrk="0" fontAlgn="base" hangingPunct="0">
        <a:lnSpc>
          <a:spcPct val="90000"/>
        </a:lnSpc>
        <a:spcBef>
          <a:spcPct val="0"/>
        </a:spcBef>
        <a:spcAft>
          <a:spcPct val="0"/>
        </a:spcAft>
        <a:defRPr sz="2600" b="1">
          <a:solidFill>
            <a:srgbClr val="120C80"/>
          </a:solidFill>
          <a:latin typeface="Arial" charset="0"/>
          <a:ea typeface="Arial" pitchFamily="-111" charset="0"/>
          <a:cs typeface="Arial" charset="0"/>
        </a:defRPr>
      </a:lvl5pPr>
      <a:lvl6pPr marL="457200" algn="l" rtl="0" fontAlgn="base">
        <a:lnSpc>
          <a:spcPct val="90000"/>
        </a:lnSpc>
        <a:spcBef>
          <a:spcPct val="0"/>
        </a:spcBef>
        <a:spcAft>
          <a:spcPct val="0"/>
        </a:spcAft>
        <a:defRPr sz="2600" b="1">
          <a:solidFill>
            <a:srgbClr val="120C80"/>
          </a:solidFill>
          <a:latin typeface="Arial" charset="0"/>
          <a:cs typeface="Arial" charset="0"/>
        </a:defRPr>
      </a:lvl6pPr>
      <a:lvl7pPr marL="914400" algn="l" rtl="0" fontAlgn="base">
        <a:lnSpc>
          <a:spcPct val="90000"/>
        </a:lnSpc>
        <a:spcBef>
          <a:spcPct val="0"/>
        </a:spcBef>
        <a:spcAft>
          <a:spcPct val="0"/>
        </a:spcAft>
        <a:defRPr sz="2600" b="1">
          <a:solidFill>
            <a:srgbClr val="120C80"/>
          </a:solidFill>
          <a:latin typeface="Arial" charset="0"/>
          <a:cs typeface="Arial" charset="0"/>
        </a:defRPr>
      </a:lvl7pPr>
      <a:lvl8pPr marL="1371600" algn="l" rtl="0" fontAlgn="base">
        <a:lnSpc>
          <a:spcPct val="90000"/>
        </a:lnSpc>
        <a:spcBef>
          <a:spcPct val="0"/>
        </a:spcBef>
        <a:spcAft>
          <a:spcPct val="0"/>
        </a:spcAft>
        <a:defRPr sz="2600" b="1">
          <a:solidFill>
            <a:srgbClr val="120C80"/>
          </a:solidFill>
          <a:latin typeface="Arial" charset="0"/>
          <a:cs typeface="Arial" charset="0"/>
        </a:defRPr>
      </a:lvl8pPr>
      <a:lvl9pPr marL="1828800" algn="l" rtl="0" fontAlgn="base">
        <a:lnSpc>
          <a:spcPct val="90000"/>
        </a:lnSpc>
        <a:spcBef>
          <a:spcPct val="0"/>
        </a:spcBef>
        <a:spcAft>
          <a:spcPct val="0"/>
        </a:spcAft>
        <a:defRPr sz="2600" b="1">
          <a:solidFill>
            <a:srgbClr val="120C80"/>
          </a:solidFill>
          <a:latin typeface="Arial" charset="0"/>
          <a:cs typeface="Arial" charset="0"/>
        </a:defRPr>
      </a:lvl9pPr>
    </p:titleStyle>
    <p:bodyStyle>
      <a:lvl1pPr marL="342900" indent="-342900" algn="l" rtl="0" eaLnBrk="0" fontAlgn="base" hangingPunct="0">
        <a:lnSpc>
          <a:spcPct val="90000"/>
        </a:lnSpc>
        <a:spcBef>
          <a:spcPct val="40000"/>
        </a:spcBef>
        <a:spcAft>
          <a:spcPct val="0"/>
        </a:spcAft>
        <a:buBlip>
          <a:blip r:embed="rId10"/>
        </a:buBlip>
        <a:defRPr sz="2000" b="1">
          <a:solidFill>
            <a:srgbClr val="120C80"/>
          </a:solidFill>
          <a:latin typeface="+mn-lt"/>
          <a:ea typeface="Arial" pitchFamily="-111" charset="0"/>
          <a:cs typeface="+mn-cs"/>
        </a:defRPr>
      </a:lvl1pPr>
      <a:lvl2pPr marL="522288" indent="327025" algn="l" rtl="0" eaLnBrk="0" fontAlgn="base" hangingPunct="0">
        <a:lnSpc>
          <a:spcPct val="90000"/>
        </a:lnSpc>
        <a:spcBef>
          <a:spcPct val="30000"/>
        </a:spcBef>
        <a:spcAft>
          <a:spcPct val="0"/>
        </a:spcAft>
        <a:buBlip>
          <a:blip r:embed="rId11"/>
        </a:buBlip>
        <a:defRPr sz="2000">
          <a:solidFill>
            <a:srgbClr val="120C80"/>
          </a:solidFill>
          <a:latin typeface="+mn-lt"/>
          <a:ea typeface="Arial" pitchFamily="-111" charset="0"/>
          <a:cs typeface="+mn-cs"/>
        </a:defRPr>
      </a:lvl2pPr>
      <a:lvl3pPr marL="1254125" indent="-198438" algn="l" rtl="0" eaLnBrk="0" fontAlgn="base" hangingPunct="0">
        <a:lnSpc>
          <a:spcPct val="90000"/>
        </a:lnSpc>
        <a:spcBef>
          <a:spcPct val="25000"/>
        </a:spcBef>
        <a:spcAft>
          <a:spcPct val="0"/>
        </a:spcAft>
        <a:buBlip>
          <a:blip r:embed="rId12"/>
        </a:buBlip>
        <a:defRPr sz="1500">
          <a:solidFill>
            <a:srgbClr val="120C80"/>
          </a:solidFill>
          <a:latin typeface="+mn-lt"/>
          <a:ea typeface="Arial" pitchFamily="-111" charset="0"/>
          <a:cs typeface="+mn-cs"/>
        </a:defRPr>
      </a:lvl3pPr>
      <a:lvl4pPr marL="1547813" indent="-176213" algn="l" rtl="0" eaLnBrk="0" fontAlgn="base" hangingPunct="0">
        <a:lnSpc>
          <a:spcPct val="90000"/>
        </a:lnSpc>
        <a:spcBef>
          <a:spcPct val="20000"/>
        </a:spcBef>
        <a:spcAft>
          <a:spcPct val="0"/>
        </a:spcAft>
        <a:buChar char="–"/>
        <a:defRPr sz="1400" i="1">
          <a:solidFill>
            <a:srgbClr val="120C80"/>
          </a:solidFill>
          <a:latin typeface="+mn-lt"/>
          <a:ea typeface="Arial" pitchFamily="-111" charset="0"/>
          <a:cs typeface="+mn-cs"/>
        </a:defRPr>
      </a:lvl4pPr>
      <a:lvl5pPr marL="1887538" indent="-176213" algn="l" rtl="0" eaLnBrk="0" fontAlgn="base" hangingPunct="0">
        <a:lnSpc>
          <a:spcPct val="90000"/>
        </a:lnSpc>
        <a:spcBef>
          <a:spcPct val="20000"/>
        </a:spcBef>
        <a:spcAft>
          <a:spcPct val="0"/>
        </a:spcAft>
        <a:buChar char="»"/>
        <a:defRPr sz="1200" i="1">
          <a:solidFill>
            <a:srgbClr val="120C80"/>
          </a:solidFill>
          <a:latin typeface="+mn-lt"/>
          <a:ea typeface="Arial" pitchFamily="-111" charset="0"/>
          <a:cs typeface="+mn-cs"/>
        </a:defRPr>
      </a:lvl5pPr>
      <a:lvl6pPr marL="2344738" indent="-176213" algn="l" rtl="0" fontAlgn="base">
        <a:lnSpc>
          <a:spcPct val="90000"/>
        </a:lnSpc>
        <a:spcBef>
          <a:spcPct val="20000"/>
        </a:spcBef>
        <a:spcAft>
          <a:spcPct val="0"/>
        </a:spcAft>
        <a:buChar char="»"/>
        <a:defRPr sz="1200" i="1">
          <a:solidFill>
            <a:srgbClr val="120C80"/>
          </a:solidFill>
          <a:latin typeface="+mn-lt"/>
          <a:cs typeface="+mn-cs"/>
        </a:defRPr>
      </a:lvl6pPr>
      <a:lvl7pPr marL="2801938" indent="-176213" algn="l" rtl="0" fontAlgn="base">
        <a:lnSpc>
          <a:spcPct val="90000"/>
        </a:lnSpc>
        <a:spcBef>
          <a:spcPct val="20000"/>
        </a:spcBef>
        <a:spcAft>
          <a:spcPct val="0"/>
        </a:spcAft>
        <a:buChar char="»"/>
        <a:defRPr sz="1200" i="1">
          <a:solidFill>
            <a:srgbClr val="120C80"/>
          </a:solidFill>
          <a:latin typeface="+mn-lt"/>
          <a:cs typeface="+mn-cs"/>
        </a:defRPr>
      </a:lvl7pPr>
      <a:lvl8pPr marL="3259138" indent="-176213" algn="l" rtl="0" fontAlgn="base">
        <a:lnSpc>
          <a:spcPct val="90000"/>
        </a:lnSpc>
        <a:spcBef>
          <a:spcPct val="20000"/>
        </a:spcBef>
        <a:spcAft>
          <a:spcPct val="0"/>
        </a:spcAft>
        <a:buChar char="»"/>
        <a:defRPr sz="1200" i="1">
          <a:solidFill>
            <a:srgbClr val="120C80"/>
          </a:solidFill>
          <a:latin typeface="+mn-lt"/>
          <a:cs typeface="+mn-cs"/>
        </a:defRPr>
      </a:lvl8pPr>
      <a:lvl9pPr marL="3716338" indent="-176213" algn="l" rtl="0" fontAlgn="base">
        <a:lnSpc>
          <a:spcPct val="90000"/>
        </a:lnSpc>
        <a:spcBef>
          <a:spcPct val="20000"/>
        </a:spcBef>
        <a:spcAft>
          <a:spcPct val="0"/>
        </a:spcAft>
        <a:buChar char="»"/>
        <a:defRPr sz="1200" i="1">
          <a:solidFill>
            <a:srgbClr val="120C80"/>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emf"/><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emf"/><Relationship Id="rId9"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jpeg"/><Relationship Id="rId26" Type="http://schemas.openxmlformats.org/officeDocument/2006/relationships/image" Target="../media/image78.png"/><Relationship Id="rId3" Type="http://schemas.openxmlformats.org/officeDocument/2006/relationships/image" Target="../media/image55.png"/><Relationship Id="rId21" Type="http://schemas.openxmlformats.org/officeDocument/2006/relationships/image" Target="../media/image73.jpe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emf"/><Relationship Id="rId25" Type="http://schemas.openxmlformats.org/officeDocument/2006/relationships/image" Target="../media/image77.png"/><Relationship Id="rId2" Type="http://schemas.openxmlformats.org/officeDocument/2006/relationships/notesSlide" Target="../notesSlides/notesSlide11.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jpeg"/><Relationship Id="rId24" Type="http://schemas.openxmlformats.org/officeDocument/2006/relationships/image" Target="../media/image76.png"/><Relationship Id="rId5" Type="http://schemas.openxmlformats.org/officeDocument/2006/relationships/image" Target="../media/image57.jpeg"/><Relationship Id="rId15" Type="http://schemas.openxmlformats.org/officeDocument/2006/relationships/image" Target="../media/image67.png"/><Relationship Id="rId23" Type="http://schemas.openxmlformats.org/officeDocument/2006/relationships/image" Target="../media/image75.png"/><Relationship Id="rId28" Type="http://schemas.openxmlformats.org/officeDocument/2006/relationships/image" Target="../media/image80.jpeg"/><Relationship Id="rId10" Type="http://schemas.openxmlformats.org/officeDocument/2006/relationships/image" Target="../media/image62.jpeg"/><Relationship Id="rId19" Type="http://schemas.openxmlformats.org/officeDocument/2006/relationships/image" Target="../media/image71.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emf"/><Relationship Id="rId22" Type="http://schemas.openxmlformats.org/officeDocument/2006/relationships/image" Target="../media/image74.png"/><Relationship Id="rId27" Type="http://schemas.openxmlformats.org/officeDocument/2006/relationships/image" Target="../media/image79.jpeg"/></Relationships>
</file>

<file path=ppt/slides/_rels/slide1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emf"/><Relationship Id="rId26" Type="http://schemas.openxmlformats.org/officeDocument/2006/relationships/image" Target="../media/image105.emf"/><Relationship Id="rId39" Type="http://schemas.openxmlformats.org/officeDocument/2006/relationships/image" Target="../media/image118.png"/><Relationship Id="rId3" Type="http://schemas.openxmlformats.org/officeDocument/2006/relationships/notesSlide" Target="../notesSlides/notesSlide14.xml"/><Relationship Id="rId21" Type="http://schemas.openxmlformats.org/officeDocument/2006/relationships/image" Target="../media/image100.png"/><Relationship Id="rId34" Type="http://schemas.openxmlformats.org/officeDocument/2006/relationships/image" Target="../media/image113.png"/><Relationship Id="rId42" Type="http://schemas.openxmlformats.org/officeDocument/2006/relationships/image" Target="../media/image121.jpe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emf"/><Relationship Id="rId25" Type="http://schemas.openxmlformats.org/officeDocument/2006/relationships/image" Target="../media/image104.emf"/><Relationship Id="rId33" Type="http://schemas.openxmlformats.org/officeDocument/2006/relationships/image" Target="../media/image112.emf"/><Relationship Id="rId38" Type="http://schemas.openxmlformats.org/officeDocument/2006/relationships/image" Target="../media/image117.emf"/><Relationship Id="rId2" Type="http://schemas.openxmlformats.org/officeDocument/2006/relationships/slideLayout" Target="../slideLayouts/slideLayout5.xml"/><Relationship Id="rId16" Type="http://schemas.openxmlformats.org/officeDocument/2006/relationships/image" Target="../media/image95.png"/><Relationship Id="rId20" Type="http://schemas.openxmlformats.org/officeDocument/2006/relationships/image" Target="../media/image99.png"/><Relationship Id="rId29" Type="http://schemas.openxmlformats.org/officeDocument/2006/relationships/image" Target="../media/image108.emf"/><Relationship Id="rId41" Type="http://schemas.openxmlformats.org/officeDocument/2006/relationships/image" Target="../media/image120.png"/><Relationship Id="rId1" Type="http://schemas.openxmlformats.org/officeDocument/2006/relationships/video" Target="NULL" TargetMode="External"/><Relationship Id="rId6" Type="http://schemas.openxmlformats.org/officeDocument/2006/relationships/image" Target="../media/image85.jpeg"/><Relationship Id="rId11" Type="http://schemas.openxmlformats.org/officeDocument/2006/relationships/image" Target="../media/image90.png"/><Relationship Id="rId24" Type="http://schemas.openxmlformats.org/officeDocument/2006/relationships/image" Target="../media/image103.emf"/><Relationship Id="rId32" Type="http://schemas.openxmlformats.org/officeDocument/2006/relationships/image" Target="../media/image111.emf"/><Relationship Id="rId37" Type="http://schemas.openxmlformats.org/officeDocument/2006/relationships/image" Target="../media/image116.emf"/><Relationship Id="rId40" Type="http://schemas.openxmlformats.org/officeDocument/2006/relationships/image" Target="../media/image119.jpeg"/><Relationship Id="rId5" Type="http://schemas.openxmlformats.org/officeDocument/2006/relationships/image" Target="../media/image84.png"/><Relationship Id="rId15" Type="http://schemas.openxmlformats.org/officeDocument/2006/relationships/image" Target="../media/image94.png"/><Relationship Id="rId23" Type="http://schemas.openxmlformats.org/officeDocument/2006/relationships/image" Target="../media/image102.emf"/><Relationship Id="rId28" Type="http://schemas.openxmlformats.org/officeDocument/2006/relationships/image" Target="../media/image107.emf"/><Relationship Id="rId36" Type="http://schemas.openxmlformats.org/officeDocument/2006/relationships/image" Target="../media/image115.emf"/><Relationship Id="rId10" Type="http://schemas.openxmlformats.org/officeDocument/2006/relationships/image" Target="../media/image89.png"/><Relationship Id="rId19" Type="http://schemas.openxmlformats.org/officeDocument/2006/relationships/image" Target="../media/image98.png"/><Relationship Id="rId31" Type="http://schemas.openxmlformats.org/officeDocument/2006/relationships/image" Target="../media/image110.emf"/><Relationship Id="rId44" Type="http://schemas.openxmlformats.org/officeDocument/2006/relationships/image" Target="../media/image123.jpeg"/><Relationship Id="rId4" Type="http://schemas.openxmlformats.org/officeDocument/2006/relationships/image" Target="../media/image83.png"/><Relationship Id="rId9" Type="http://schemas.openxmlformats.org/officeDocument/2006/relationships/image" Target="../media/image88.jpeg"/><Relationship Id="rId14" Type="http://schemas.openxmlformats.org/officeDocument/2006/relationships/image" Target="../media/image93.png"/><Relationship Id="rId22" Type="http://schemas.openxmlformats.org/officeDocument/2006/relationships/image" Target="../media/image101.emf"/><Relationship Id="rId27" Type="http://schemas.openxmlformats.org/officeDocument/2006/relationships/image" Target="../media/image106.emf"/><Relationship Id="rId30" Type="http://schemas.openxmlformats.org/officeDocument/2006/relationships/image" Target="../media/image109.emf"/><Relationship Id="rId35" Type="http://schemas.openxmlformats.org/officeDocument/2006/relationships/image" Target="../media/image114.emf"/><Relationship Id="rId43" Type="http://schemas.openxmlformats.org/officeDocument/2006/relationships/image" Target="../media/image122.jpe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2.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6" Type="http://schemas.openxmlformats.org/officeDocument/2006/relationships/image" Target="../media/image126.emf"/><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125.emf"/><Relationship Id="rId10" Type="http://schemas.openxmlformats.org/officeDocument/2006/relationships/image" Target="../media/image63.jpeg"/><Relationship Id="rId4" Type="http://schemas.openxmlformats.org/officeDocument/2006/relationships/image" Target="../media/image124.png"/><Relationship Id="rId9" Type="http://schemas.openxmlformats.org/officeDocument/2006/relationships/image" Target="../media/image62.jpeg"/><Relationship Id="rId1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s>
</file>

<file path=ppt/slides/_rels/slide1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31.jpeg"/></Relationships>
</file>

<file path=ppt/slides/_rels/slide19.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png"/><Relationship Id="rId7" Type="http://schemas.openxmlformats.org/officeDocument/2006/relationships/image" Target="../media/image136.emf"/><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35.emf"/><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emf"/><Relationship Id="rId9" Type="http://schemas.openxmlformats.org/officeDocument/2006/relationships/image" Target="../media/image13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147.wmf"/><Relationship Id="rId3" Type="http://schemas.openxmlformats.org/officeDocument/2006/relationships/image" Target="../media/image142.png"/><Relationship Id="rId7" Type="http://schemas.openxmlformats.org/officeDocument/2006/relationships/image" Target="../media/image146.wmf"/><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45.wmf"/><Relationship Id="rId5" Type="http://schemas.openxmlformats.org/officeDocument/2006/relationships/image" Target="../media/image144.png"/><Relationship Id="rId4" Type="http://schemas.openxmlformats.org/officeDocument/2006/relationships/image" Target="../media/image143.png"/><Relationship Id="rId9" Type="http://schemas.openxmlformats.org/officeDocument/2006/relationships/image" Target="../media/image148.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Microsoft_Office_Excel_97-2003_Worksheet1.xls"/><Relationship Id="rId7" Type="http://schemas.openxmlformats.org/officeDocument/2006/relationships/image" Target="../media/image151.e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150.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5.xml"/><Relationship Id="rId4" Type="http://schemas.openxmlformats.org/officeDocument/2006/relationships/image" Target="../media/image155.png"/></Relationships>
</file>

<file path=ppt/slides/_rels/slide2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oleObject" Target="../embeddings/oleObject1.bin"/><Relationship Id="rId3" Type="http://schemas.openxmlformats.org/officeDocument/2006/relationships/notesSlide" Target="../notesSlides/notesSlide3.xml"/><Relationship Id="rId7" Type="http://schemas.openxmlformats.org/officeDocument/2006/relationships/image" Target="../media/image10.jpeg"/><Relationship Id="rId12"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9.jpeg"/><Relationship Id="rId11" Type="http://schemas.openxmlformats.org/officeDocument/2006/relationships/image" Target="../media/image13.jpe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slide" Target="slide19.xml"/><Relationship Id="rId1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png"/><Relationship Id="rId3" Type="http://schemas.openxmlformats.org/officeDocument/2006/relationships/image" Target="../media/image20.jpeg"/><Relationship Id="rId7" Type="http://schemas.openxmlformats.org/officeDocument/2006/relationships/image" Target="../media/image24.jpeg"/><Relationship Id="rId12"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jpeg"/><Relationship Id="rId4" Type="http://schemas.openxmlformats.org/officeDocument/2006/relationships/image" Target="../media/image21.png"/><Relationship Id="rId9" Type="http://schemas.openxmlformats.org/officeDocument/2006/relationships/image" Target="../media/image26.jpe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4"/>
          <p:cNvSpPr>
            <a:spLocks noGrp="1" noChangeArrowheads="1"/>
          </p:cNvSpPr>
          <p:nvPr>
            <p:ph type="ctrTitle"/>
          </p:nvPr>
        </p:nvSpPr>
        <p:spPr/>
        <p:txBody>
          <a:bodyPr/>
          <a:lstStyle/>
          <a:p>
            <a:pPr eaLnBrk="1" hangingPunct="1"/>
            <a:r>
              <a:rPr lang="en-US" sz="2600" dirty="0" smtClean="0">
                <a:ea typeface="Arial" pitchFamily="-110" charset="0"/>
              </a:rPr>
              <a:t>ENOVIA V6 Fundamentals</a:t>
            </a:r>
            <a:r>
              <a:rPr lang="en-US" sz="2800" dirty="0" smtClean="0">
                <a:ea typeface="Arial" pitchFamily="-110" charset="0"/>
              </a:rPr>
              <a:t/>
            </a:r>
            <a:br>
              <a:rPr lang="en-US" sz="2800" dirty="0" smtClean="0">
                <a:ea typeface="Arial" pitchFamily="-110" charset="0"/>
              </a:rPr>
            </a:br>
            <a:endParaRPr lang="fr-FR" sz="2800" dirty="0">
              <a:ea typeface="Arial" pitchFamily="-110" charset="0"/>
            </a:endParaRPr>
          </a:p>
        </p:txBody>
      </p:sp>
      <p:sp>
        <p:nvSpPr>
          <p:cNvPr id="10243" name="Rectangle 2"/>
          <p:cNvSpPr>
            <a:spLocks noChangeArrowheads="1"/>
          </p:cNvSpPr>
          <p:nvPr/>
        </p:nvSpPr>
        <p:spPr bwMode="auto">
          <a:xfrm>
            <a:off x="2816225" y="2119313"/>
            <a:ext cx="5467350" cy="500062"/>
          </a:xfrm>
          <a:prstGeom prst="rect">
            <a:avLst/>
          </a:prstGeom>
          <a:noFill/>
          <a:ln w="9525">
            <a:noFill/>
            <a:miter lim="800000"/>
            <a:headEnd/>
            <a:tailEnd/>
          </a:ln>
        </p:spPr>
        <p:txBody>
          <a:bodyPr anchor="ctr">
            <a:prstTxWarp prst="textNoShape">
              <a:avLst/>
            </a:prstTxWarp>
          </a:bodyPr>
          <a:lstStyle/>
          <a:p>
            <a:pPr algn="r" eaLnBrk="1" hangingPunct="1">
              <a:lnSpc>
                <a:spcPct val="95000"/>
              </a:lnSpc>
              <a:spcBef>
                <a:spcPct val="0"/>
              </a:spcBef>
            </a:pPr>
            <a:r>
              <a:rPr lang="en-US" b="1"/>
              <a:t>Strategy/Concept/Architecture Overview</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xfrm>
            <a:off x="776991" y="234248"/>
            <a:ext cx="4676775" cy="458787"/>
          </a:xfrm>
        </p:spPr>
        <p:txBody>
          <a:bodyPr anchor="ctr"/>
          <a:lstStyle/>
          <a:p>
            <a:r>
              <a:rPr lang="en-US" dirty="0"/>
              <a:t>IP Lifecycle </a:t>
            </a:r>
            <a:r>
              <a:rPr lang="en-US" dirty="0" smtClean="0"/>
              <a:t>Management</a:t>
            </a:r>
            <a:endParaRPr lang="en-US" dirty="0"/>
          </a:p>
        </p:txBody>
      </p:sp>
      <p:sp>
        <p:nvSpPr>
          <p:cNvPr id="33798" name="Text Box 6"/>
          <p:cNvSpPr txBox="1">
            <a:spLocks noChangeArrowheads="1"/>
          </p:cNvSpPr>
          <p:nvPr/>
        </p:nvSpPr>
        <p:spPr bwMode="auto">
          <a:xfrm>
            <a:off x="307975" y="3302000"/>
            <a:ext cx="2997356" cy="1052596"/>
          </a:xfrm>
          <a:prstGeom prst="rect">
            <a:avLst/>
          </a:prstGeom>
          <a:solidFill>
            <a:schemeClr val="bg1">
              <a:alpha val="50000"/>
            </a:schemeClr>
          </a:solidFill>
          <a:ln w="9525">
            <a:noFill/>
            <a:miter lim="800000"/>
            <a:headEnd/>
            <a:tailEnd/>
          </a:ln>
        </p:spPr>
        <p:txBody>
          <a:bodyPr wrap="square">
            <a:spAutoFit/>
          </a:bodyPr>
          <a:lstStyle/>
          <a:p>
            <a:pPr>
              <a:spcBef>
                <a:spcPct val="20000"/>
              </a:spcBef>
            </a:pPr>
            <a:r>
              <a:rPr lang="en-US" sz="1200" dirty="0">
                <a:solidFill>
                  <a:schemeClr val="accent2"/>
                </a:solidFill>
                <a:latin typeface="Arial Black" pitchFamily="34" charset="0"/>
              </a:rPr>
              <a:t>IP Asset Release</a:t>
            </a:r>
          </a:p>
          <a:p>
            <a:pPr>
              <a:spcBef>
                <a:spcPct val="20000"/>
              </a:spcBef>
            </a:pPr>
            <a:r>
              <a:rPr lang="en-US" sz="1200" b="1" i="1" dirty="0">
                <a:solidFill>
                  <a:srgbClr val="333333"/>
                </a:solidFill>
              </a:rPr>
              <a:t>ENOVIA Engineering Central</a:t>
            </a:r>
            <a:r>
              <a:rPr lang="en-US" sz="1200" dirty="0">
                <a:solidFill>
                  <a:srgbClr val="333333"/>
                </a:solidFill>
              </a:rPr>
              <a:t> manages the enterprise engineering bill-of-material and release processes to support “design anywhere build anywhere”</a:t>
            </a:r>
          </a:p>
        </p:txBody>
      </p:sp>
      <p:pic>
        <p:nvPicPr>
          <p:cNvPr id="33815" name="Picture 23"/>
          <p:cNvPicPr>
            <a:picLocks noChangeAspect="1" noChangeArrowheads="1"/>
          </p:cNvPicPr>
          <p:nvPr/>
        </p:nvPicPr>
        <p:blipFill>
          <a:blip r:embed="rId3"/>
          <a:srcRect l="20380" t="3278"/>
          <a:stretch>
            <a:fillRect/>
          </a:stretch>
        </p:blipFill>
        <p:spPr bwMode="auto">
          <a:xfrm>
            <a:off x="3284851" y="3511111"/>
            <a:ext cx="1744348" cy="1114780"/>
          </a:xfrm>
          <a:prstGeom prst="rect">
            <a:avLst/>
          </a:prstGeom>
          <a:noFill/>
          <a:ln w="19050" algn="ctr">
            <a:solidFill>
              <a:srgbClr val="808080"/>
            </a:solidFill>
            <a:miter lim="800000"/>
            <a:headEnd/>
            <a:tailEnd/>
          </a:ln>
        </p:spPr>
      </p:pic>
      <p:sp>
        <p:nvSpPr>
          <p:cNvPr id="2" name="Text Box 6"/>
          <p:cNvSpPr txBox="1">
            <a:spLocks noChangeArrowheads="1"/>
          </p:cNvSpPr>
          <p:nvPr/>
        </p:nvSpPr>
        <p:spPr bwMode="auto">
          <a:xfrm>
            <a:off x="6766238" y="3508375"/>
            <a:ext cx="2377762" cy="1015663"/>
          </a:xfrm>
          <a:prstGeom prst="rect">
            <a:avLst/>
          </a:prstGeom>
          <a:solidFill>
            <a:schemeClr val="bg1">
              <a:alpha val="50000"/>
            </a:schemeClr>
          </a:solidFill>
          <a:ln w="9525">
            <a:noFill/>
            <a:miter lim="800000"/>
            <a:headEnd/>
            <a:tailEnd/>
          </a:ln>
        </p:spPr>
        <p:txBody>
          <a:bodyPr wrap="square">
            <a:spAutoFit/>
          </a:bodyPr>
          <a:lstStyle/>
          <a:p>
            <a:pPr algn="ctr">
              <a:spcBef>
                <a:spcPct val="20000"/>
              </a:spcBef>
            </a:pPr>
            <a:r>
              <a:rPr lang="en-US" sz="1200" b="1" i="1" dirty="0">
                <a:solidFill>
                  <a:srgbClr val="333333"/>
                </a:solidFill>
              </a:rPr>
              <a:t>ENOVIA Specification Central</a:t>
            </a:r>
            <a:r>
              <a:rPr lang="en-US" sz="1200" dirty="0">
                <a:solidFill>
                  <a:srgbClr val="333333"/>
                </a:solidFill>
              </a:rPr>
              <a:t> standardizes product specifications such as packaging, raw materials and formulas </a:t>
            </a:r>
          </a:p>
        </p:txBody>
      </p:sp>
      <p:pic>
        <p:nvPicPr>
          <p:cNvPr id="338965" name="Picture 21"/>
          <p:cNvPicPr>
            <a:picLocks noChangeAspect="1" noChangeArrowheads="1"/>
          </p:cNvPicPr>
          <p:nvPr/>
        </p:nvPicPr>
        <p:blipFill>
          <a:blip r:embed="rId4"/>
          <a:srcRect/>
          <a:stretch>
            <a:fillRect/>
          </a:stretch>
        </p:blipFill>
        <p:spPr bwMode="auto">
          <a:xfrm>
            <a:off x="5453766" y="3387907"/>
            <a:ext cx="1164392" cy="1139117"/>
          </a:xfrm>
          <a:prstGeom prst="rect">
            <a:avLst/>
          </a:prstGeom>
          <a:noFill/>
          <a:ln w="9525">
            <a:noFill/>
            <a:miter lim="800000"/>
            <a:headEnd/>
            <a:tailEnd/>
          </a:ln>
          <a:effectLst/>
        </p:spPr>
      </p:pic>
      <p:pic>
        <p:nvPicPr>
          <p:cNvPr id="338973" name="Picture 17" descr="reference2.png"/>
          <p:cNvPicPr>
            <a:picLocks noChangeAspect="1"/>
          </p:cNvPicPr>
          <p:nvPr/>
        </p:nvPicPr>
        <p:blipFill>
          <a:blip r:embed="rId5"/>
          <a:srcRect/>
          <a:stretch>
            <a:fillRect/>
          </a:stretch>
        </p:blipFill>
        <p:spPr bwMode="auto">
          <a:xfrm>
            <a:off x="4676775" y="0"/>
            <a:ext cx="4467225" cy="1235075"/>
          </a:xfrm>
          <a:prstGeom prst="rect">
            <a:avLst/>
          </a:prstGeom>
          <a:noFill/>
          <a:ln w="9525">
            <a:noFill/>
            <a:miter lim="800000"/>
            <a:headEnd/>
            <a:tailEnd/>
          </a:ln>
        </p:spPr>
      </p:pic>
      <p:sp>
        <p:nvSpPr>
          <p:cNvPr id="19" name="Rectangle 18"/>
          <p:cNvSpPr>
            <a:spLocks noChangeArrowheads="1"/>
          </p:cNvSpPr>
          <p:nvPr/>
        </p:nvSpPr>
        <p:spPr bwMode="auto">
          <a:xfrm>
            <a:off x="5422900" y="606425"/>
            <a:ext cx="3016250" cy="182563"/>
          </a:xfrm>
          <a:prstGeom prst="rect">
            <a:avLst/>
          </a:prstGeom>
          <a:noFill/>
          <a:ln w="57150" algn="ctr">
            <a:solidFill>
              <a:srgbClr val="FFCC00"/>
            </a:solidFill>
            <a:miter lim="800000"/>
            <a:headEnd/>
            <a:tailEnd/>
          </a:ln>
        </p:spPr>
        <p:txBody>
          <a:bodyPr anchor="ctr"/>
          <a:lstStyle/>
          <a:p>
            <a:pPr algn="ctr">
              <a:defRPr/>
            </a:pPr>
            <a:endParaRPr lang="en-US" sz="1900">
              <a:solidFill>
                <a:schemeClr val="lt1"/>
              </a:solidFill>
              <a:latin typeface="+mn-lt"/>
              <a:cs typeface="+mn-cs"/>
            </a:endParaRPr>
          </a:p>
        </p:txBody>
      </p:sp>
      <p:sp>
        <p:nvSpPr>
          <p:cNvPr id="33797" name="Text Box 5"/>
          <p:cNvSpPr txBox="1">
            <a:spLocks noChangeArrowheads="1"/>
          </p:cNvSpPr>
          <p:nvPr/>
        </p:nvSpPr>
        <p:spPr bwMode="auto">
          <a:xfrm>
            <a:off x="283355" y="1262870"/>
            <a:ext cx="2489200" cy="274638"/>
          </a:xfrm>
          <a:prstGeom prst="rect">
            <a:avLst/>
          </a:prstGeom>
          <a:noFill/>
          <a:ln w="9525">
            <a:noFill/>
            <a:miter lim="800000"/>
            <a:headEnd/>
            <a:tailEnd/>
          </a:ln>
        </p:spPr>
        <p:txBody>
          <a:bodyPr wrap="square">
            <a:spAutoFit/>
          </a:bodyPr>
          <a:lstStyle/>
          <a:p>
            <a:pPr>
              <a:spcBef>
                <a:spcPct val="20000"/>
              </a:spcBef>
            </a:pPr>
            <a:r>
              <a:rPr lang="en-US" sz="1200" dirty="0">
                <a:solidFill>
                  <a:schemeClr val="accent2"/>
                </a:solidFill>
                <a:latin typeface="Arial Black" pitchFamily="34" charset="0"/>
              </a:rPr>
              <a:t>IP Work-in-Progress</a:t>
            </a:r>
          </a:p>
        </p:txBody>
      </p:sp>
      <p:sp>
        <p:nvSpPr>
          <p:cNvPr id="33808" name="Text Box 16"/>
          <p:cNvSpPr txBox="1">
            <a:spLocks noChangeArrowheads="1"/>
          </p:cNvSpPr>
          <p:nvPr/>
        </p:nvSpPr>
        <p:spPr bwMode="auto">
          <a:xfrm>
            <a:off x="3187386" y="1516689"/>
            <a:ext cx="2906115" cy="646331"/>
          </a:xfrm>
          <a:prstGeom prst="rect">
            <a:avLst/>
          </a:prstGeom>
          <a:noFill/>
          <a:ln w="9525">
            <a:noFill/>
            <a:miter lim="800000"/>
            <a:headEnd/>
            <a:tailEnd/>
          </a:ln>
        </p:spPr>
        <p:txBody>
          <a:bodyPr wrap="square">
            <a:spAutoFit/>
          </a:bodyPr>
          <a:lstStyle/>
          <a:p>
            <a:pPr algn="ctr">
              <a:spcBef>
                <a:spcPct val="20000"/>
              </a:spcBef>
            </a:pPr>
            <a:r>
              <a:rPr lang="en-US" sz="1200" b="1" i="1" dirty="0">
                <a:solidFill>
                  <a:srgbClr val="333333"/>
                </a:solidFill>
              </a:rPr>
              <a:t>ENOVIA Synchronicity </a:t>
            </a:r>
            <a:r>
              <a:rPr lang="en-US" sz="1200" b="1" i="1" dirty="0" err="1">
                <a:solidFill>
                  <a:srgbClr val="333333"/>
                </a:solidFill>
              </a:rPr>
              <a:t>DesignSync</a:t>
            </a:r>
            <a:r>
              <a:rPr lang="en-US" sz="1200" b="1" i="1" dirty="0">
                <a:solidFill>
                  <a:srgbClr val="333333"/>
                </a:solidFill>
              </a:rPr>
              <a:t> Central</a:t>
            </a:r>
            <a:r>
              <a:rPr lang="en-US" sz="1200" dirty="0">
                <a:solidFill>
                  <a:srgbClr val="333333"/>
                </a:solidFill>
              </a:rPr>
              <a:t> manages semiconductor EDA and embedded software</a:t>
            </a:r>
          </a:p>
        </p:txBody>
      </p:sp>
      <p:sp>
        <p:nvSpPr>
          <p:cNvPr id="33809" name="Text Box 17"/>
          <p:cNvSpPr txBox="1">
            <a:spLocks noChangeArrowheads="1"/>
          </p:cNvSpPr>
          <p:nvPr/>
        </p:nvSpPr>
        <p:spPr bwMode="auto">
          <a:xfrm>
            <a:off x="6273383" y="1531679"/>
            <a:ext cx="2477567" cy="646331"/>
          </a:xfrm>
          <a:prstGeom prst="rect">
            <a:avLst/>
          </a:prstGeom>
          <a:noFill/>
          <a:ln w="9525">
            <a:noFill/>
            <a:miter lim="800000"/>
            <a:headEnd/>
            <a:tailEnd/>
          </a:ln>
        </p:spPr>
        <p:txBody>
          <a:bodyPr wrap="square">
            <a:spAutoFit/>
          </a:bodyPr>
          <a:lstStyle/>
          <a:p>
            <a:pPr algn="r">
              <a:spcBef>
                <a:spcPct val="20000"/>
              </a:spcBef>
            </a:pPr>
            <a:r>
              <a:rPr lang="en-US" sz="1200" b="1" i="1" dirty="0">
                <a:solidFill>
                  <a:srgbClr val="333333"/>
                </a:solidFill>
              </a:rPr>
              <a:t>ENOVIA Collaboration for Adobe Illustrator</a:t>
            </a:r>
            <a:r>
              <a:rPr lang="en-US" sz="1200" dirty="0">
                <a:solidFill>
                  <a:srgbClr val="333333"/>
                </a:solidFill>
              </a:rPr>
              <a:t> manages the creative artwork design process</a:t>
            </a:r>
          </a:p>
        </p:txBody>
      </p:sp>
      <p:pic>
        <p:nvPicPr>
          <p:cNvPr id="17" name="Picture 20"/>
          <p:cNvPicPr>
            <a:picLocks noChangeAspect="1" noChangeArrowheads="1"/>
          </p:cNvPicPr>
          <p:nvPr/>
        </p:nvPicPr>
        <p:blipFill>
          <a:blip r:embed="rId6" cstate="print"/>
          <a:srcRect/>
          <a:stretch>
            <a:fillRect/>
          </a:stretch>
        </p:blipFill>
        <p:spPr bwMode="auto">
          <a:xfrm>
            <a:off x="4009868" y="2359703"/>
            <a:ext cx="1447800" cy="634372"/>
          </a:xfrm>
          <a:prstGeom prst="rect">
            <a:avLst/>
          </a:prstGeom>
          <a:noFill/>
          <a:ln w="19050" cap="flat" algn="ctr">
            <a:solidFill>
              <a:srgbClr val="808080"/>
            </a:solidFill>
            <a:miter lim="800000"/>
            <a:headEnd/>
            <a:tailEnd/>
          </a:ln>
        </p:spPr>
      </p:pic>
      <p:pic>
        <p:nvPicPr>
          <p:cNvPr id="18" name="Picture 21"/>
          <p:cNvPicPr>
            <a:picLocks noChangeAspect="1" noChangeArrowheads="1"/>
          </p:cNvPicPr>
          <p:nvPr/>
        </p:nvPicPr>
        <p:blipFill>
          <a:blip r:embed="rId7" cstate="print"/>
          <a:srcRect/>
          <a:stretch>
            <a:fillRect/>
          </a:stretch>
        </p:blipFill>
        <p:spPr bwMode="auto">
          <a:xfrm>
            <a:off x="6545704" y="2230174"/>
            <a:ext cx="685800" cy="721259"/>
          </a:xfrm>
          <a:prstGeom prst="rect">
            <a:avLst/>
          </a:prstGeom>
          <a:noFill/>
          <a:ln w="9525">
            <a:noFill/>
            <a:miter lim="800000"/>
            <a:headEnd/>
            <a:tailEnd/>
          </a:ln>
        </p:spPr>
      </p:pic>
      <p:pic>
        <p:nvPicPr>
          <p:cNvPr id="20" name="Picture 22"/>
          <p:cNvPicPr>
            <a:picLocks noChangeAspect="1" noChangeArrowheads="1"/>
          </p:cNvPicPr>
          <p:nvPr/>
        </p:nvPicPr>
        <p:blipFill>
          <a:blip r:embed="rId8" cstate="print"/>
          <a:srcRect t="8543" b="11151"/>
          <a:stretch>
            <a:fillRect/>
          </a:stretch>
        </p:blipFill>
        <p:spPr bwMode="auto">
          <a:xfrm>
            <a:off x="4479560" y="5044189"/>
            <a:ext cx="1867528" cy="1002031"/>
          </a:xfrm>
          <a:prstGeom prst="rect">
            <a:avLst/>
          </a:prstGeom>
          <a:noFill/>
          <a:ln w="19050">
            <a:solidFill>
              <a:srgbClr val="808080"/>
            </a:solidFill>
            <a:miter lim="800000"/>
            <a:headEnd/>
            <a:tailEnd/>
          </a:ln>
        </p:spPr>
      </p:pic>
      <p:sp>
        <p:nvSpPr>
          <p:cNvPr id="21" name="Text Box 7"/>
          <p:cNvSpPr txBox="1">
            <a:spLocks noChangeArrowheads="1"/>
          </p:cNvSpPr>
          <p:nvPr/>
        </p:nvSpPr>
        <p:spPr bwMode="auto">
          <a:xfrm>
            <a:off x="1738390" y="4922942"/>
            <a:ext cx="2438400" cy="1223962"/>
          </a:xfrm>
          <a:prstGeom prst="rect">
            <a:avLst/>
          </a:prstGeom>
          <a:noFill/>
          <a:ln w="9525">
            <a:noFill/>
            <a:miter lim="800000"/>
            <a:headEnd/>
            <a:tailEnd/>
          </a:ln>
        </p:spPr>
        <p:txBody>
          <a:bodyPr>
            <a:spAutoFit/>
          </a:bodyPr>
          <a:lstStyle/>
          <a:p>
            <a:pPr algn="r">
              <a:spcBef>
                <a:spcPct val="20000"/>
              </a:spcBef>
            </a:pPr>
            <a:r>
              <a:rPr lang="en-US" sz="1200" dirty="0">
                <a:solidFill>
                  <a:schemeClr val="accent2"/>
                </a:solidFill>
                <a:latin typeface="Arial Black" pitchFamily="34" charset="0"/>
              </a:rPr>
              <a:t>IP Classification &amp; Reuse</a:t>
            </a:r>
          </a:p>
          <a:p>
            <a:pPr algn="r">
              <a:spcBef>
                <a:spcPct val="20000"/>
              </a:spcBef>
            </a:pPr>
            <a:r>
              <a:rPr lang="en-US" sz="1200" b="1" i="1" dirty="0">
                <a:solidFill>
                  <a:srgbClr val="333333"/>
                </a:solidFill>
              </a:rPr>
              <a:t>ENOVIA Library Central</a:t>
            </a:r>
            <a:r>
              <a:rPr lang="en-US" sz="1200" dirty="0">
                <a:solidFill>
                  <a:srgbClr val="333333"/>
                </a:solidFill>
              </a:rPr>
              <a:t> manages company-specific library taxonomies for parts, documents and other product data classification</a:t>
            </a:r>
          </a:p>
        </p:txBody>
      </p:sp>
      <p:pic>
        <p:nvPicPr>
          <p:cNvPr id="3074" name="Picture 2"/>
          <p:cNvPicPr>
            <a:picLocks noChangeAspect="1" noChangeArrowheads="1"/>
          </p:cNvPicPr>
          <p:nvPr/>
        </p:nvPicPr>
        <p:blipFill>
          <a:blip r:embed="rId9" cstate="print"/>
          <a:srcRect/>
          <a:stretch>
            <a:fillRect/>
          </a:stretch>
        </p:blipFill>
        <p:spPr bwMode="auto">
          <a:xfrm>
            <a:off x="210410" y="1758560"/>
            <a:ext cx="2916075" cy="135189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Left-Right Arrow 37"/>
          <p:cNvSpPr/>
          <p:nvPr/>
        </p:nvSpPr>
        <p:spPr bwMode="auto">
          <a:xfrm>
            <a:off x="378618" y="1790154"/>
            <a:ext cx="7446248" cy="425634"/>
          </a:xfrm>
          <a:prstGeom prst="leftRightArrow">
            <a:avLst>
              <a:gd name="adj1" fmla="val 94444"/>
              <a:gd name="adj2" fmla="val 1427"/>
            </a:avLst>
          </a:prstGeom>
          <a:solidFill>
            <a:schemeClr val="bg1">
              <a:lumMod val="75000"/>
            </a:schemeClr>
          </a:solidFill>
          <a:ln w="9525" cap="flat" cmpd="sng" algn="ctr">
            <a:noFill/>
            <a:prstDash val="solid"/>
            <a:round/>
            <a:headEnd type="none" w="med" len="med"/>
            <a:tailEnd type="arrow" w="med" len="med"/>
          </a:ln>
          <a:effectLst/>
        </p:spPr>
        <p:txBody>
          <a:bodyPr vert="horz" wrap="square" lIns="90000" tIns="46800" rIns="36000" bIns="46800" numCol="1" rtlCol="0" anchor="t" anchorCtr="0" compatLnSpc="1">
            <a:prstTxWarp prst="textNoShape">
              <a:avLst/>
            </a:prstTxWarp>
            <a:spAutoFit/>
          </a:bodyPr>
          <a:lstStyle/>
          <a:p>
            <a:pPr algn="l" rtl="0" eaLnBrk="0" fontAlgn="base" hangingPunct="0">
              <a:spcBef>
                <a:spcPct val="50000"/>
              </a:spcBef>
              <a:spcAft>
                <a:spcPct val="0"/>
              </a:spcAft>
            </a:pPr>
            <a:endParaRPr lang="fr-FR" sz="2000" kern="1200">
              <a:solidFill>
                <a:srgbClr val="120C80"/>
              </a:solidFill>
              <a:latin typeface="Arial" charset="0"/>
              <a:ea typeface="+mn-ea"/>
              <a:cs typeface="Arial" pitchFamily="34" charset="0"/>
            </a:endParaRPr>
          </a:p>
        </p:txBody>
      </p:sp>
      <p:sp>
        <p:nvSpPr>
          <p:cNvPr id="39" name="Footer Placeholder 4"/>
          <p:cNvSpPr txBox="1">
            <a:spLocks/>
          </p:cNvSpPr>
          <p:nvPr/>
        </p:nvSpPr>
        <p:spPr bwMode="auto">
          <a:xfrm>
            <a:off x="1765300" y="6655598"/>
            <a:ext cx="5321300" cy="185737"/>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700" b="0" i="0" u="none" strike="noStrike" kern="1200" cap="none" spc="0" normalizeH="0" baseline="0" noProof="0" smtClean="0">
                <a:ln>
                  <a:noFill/>
                </a:ln>
                <a:solidFill>
                  <a:srgbClr val="808080"/>
                </a:solidFill>
                <a:effectLst/>
                <a:uLnTx/>
                <a:uFillTx/>
                <a:latin typeface="Arial" pitchFamily="34" charset="0"/>
                <a:ea typeface="+mn-ea"/>
                <a:cs typeface="Arial" pitchFamily="34" charset="0"/>
              </a:rPr>
              <a:t>DASSAULT SYSTEMES Confidential Secured Information – Internal usage only - Do not forward nor copy - Page      - </a:t>
            </a:r>
            <a:endParaRPr kumimoji="0" lang="en-US" sz="700" b="0" i="0" u="none" strike="noStrike" kern="1200" cap="none" spc="0" normalizeH="0" baseline="0" noProof="0">
              <a:ln>
                <a:noFill/>
              </a:ln>
              <a:solidFill>
                <a:srgbClr val="808080"/>
              </a:solidFill>
              <a:effectLst/>
              <a:uLnTx/>
              <a:uFillTx/>
              <a:latin typeface="Arial" pitchFamily="34" charset="0"/>
              <a:ea typeface="+mn-ea"/>
              <a:cs typeface="Arial" pitchFamily="34" charset="0"/>
            </a:endParaRPr>
          </a:p>
        </p:txBody>
      </p:sp>
      <p:sp>
        <p:nvSpPr>
          <p:cNvPr id="40" name="Slide Number Placeholder 5"/>
          <p:cNvSpPr>
            <a:spLocks noGrp="1"/>
          </p:cNvSpPr>
          <p:nvPr>
            <p:ph type="sldNum" sz="quarter" idx="4294967295"/>
          </p:nvPr>
        </p:nvSpPr>
        <p:spPr bwMode="auto">
          <a:xfrm>
            <a:off x="6446838" y="6650835"/>
            <a:ext cx="503237" cy="20637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algn="l" rtl="0" eaLnBrk="0" fontAlgn="base" hangingPunct="0">
              <a:spcBef>
                <a:spcPct val="50000"/>
              </a:spcBef>
              <a:spcAft>
                <a:spcPct val="0"/>
              </a:spcAft>
            </a:pPr>
            <a:fld id="{6E32DBA0-7CE5-4AC1-8958-A07E5482CB59}" type="slidenum">
              <a:rPr lang="fr-FR" sz="700" kern="1200">
                <a:solidFill>
                  <a:srgbClr val="808080"/>
                </a:solidFill>
                <a:latin typeface="Arial" pitchFamily="34" charset="0"/>
                <a:ea typeface="+mn-ea"/>
                <a:cs typeface="Arial" pitchFamily="34" charset="0"/>
              </a:rPr>
              <a:pPr algn="l" rtl="0" eaLnBrk="0" fontAlgn="base" hangingPunct="0">
                <a:spcBef>
                  <a:spcPct val="50000"/>
                </a:spcBef>
                <a:spcAft>
                  <a:spcPct val="0"/>
                </a:spcAft>
              </a:pPr>
              <a:t>11</a:t>
            </a:fld>
            <a:endParaRPr lang="fr-FR" sz="700" kern="1200">
              <a:solidFill>
                <a:srgbClr val="808080"/>
              </a:solidFill>
              <a:latin typeface="Arial" pitchFamily="34" charset="0"/>
              <a:ea typeface="+mn-ea"/>
              <a:cs typeface="Arial" pitchFamily="34" charset="0"/>
            </a:endParaRPr>
          </a:p>
        </p:txBody>
      </p:sp>
      <p:sp>
        <p:nvSpPr>
          <p:cNvPr id="42" name="TextBox 41"/>
          <p:cNvSpPr txBox="1"/>
          <p:nvPr/>
        </p:nvSpPr>
        <p:spPr>
          <a:xfrm>
            <a:off x="504824" y="4589215"/>
            <a:ext cx="7807222" cy="325450"/>
          </a:xfrm>
          <a:prstGeom prst="rect">
            <a:avLst/>
          </a:prstGeom>
          <a:solidFill>
            <a:srgbClr val="2D2DB9">
              <a:lumMod val="20000"/>
              <a:lumOff val="80000"/>
            </a:srgbClr>
          </a:solidFill>
          <a:ln>
            <a:solidFill>
              <a:srgbClr val="2D2DB9">
                <a:lumMod val="75000"/>
              </a:srgbClr>
            </a:solidFill>
          </a:ln>
        </p:spPr>
        <p:txBody>
          <a:bodyPr wrap="none">
            <a:norm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20C80"/>
                </a:solidFill>
                <a:effectLst/>
                <a:uLnTx/>
                <a:uFillTx/>
                <a:latin typeface="Arial" pitchFamily="34" charset="0"/>
                <a:ea typeface="+mn-ea"/>
                <a:cs typeface="Arial" pitchFamily="34" charset="0"/>
              </a:rPr>
              <a:t>ENOVIA </a:t>
            </a:r>
            <a:r>
              <a:rPr kumimoji="0" lang="en-US" sz="1200" b="0" i="0" u="none" strike="noStrike" kern="1200" cap="none" spc="0" normalizeH="0" baseline="0" noProof="0" dirty="0" smtClean="0">
                <a:ln>
                  <a:noFill/>
                </a:ln>
                <a:solidFill>
                  <a:srgbClr val="120C80"/>
                </a:solidFill>
                <a:effectLst/>
                <a:uLnTx/>
                <a:uFillTx/>
                <a:latin typeface="Arial" pitchFamily="34" charset="0"/>
                <a:ea typeface="+mn-ea"/>
                <a:cs typeface="Arial" pitchFamily="34" charset="0"/>
              </a:rPr>
              <a:t>Collaborative </a:t>
            </a:r>
            <a:r>
              <a:rPr kumimoji="0" lang="en-US" sz="1200" b="0" i="0" u="none" strike="noStrike" kern="1200" cap="none" spc="0" normalizeH="0" baseline="0" noProof="0" dirty="0" err="1" smtClean="0">
                <a:ln>
                  <a:noFill/>
                </a:ln>
                <a:solidFill>
                  <a:srgbClr val="120C80"/>
                </a:solidFill>
                <a:effectLst/>
                <a:uLnTx/>
                <a:uFillTx/>
                <a:latin typeface="Arial" pitchFamily="34" charset="0"/>
                <a:ea typeface="+mn-ea"/>
                <a:cs typeface="Arial" pitchFamily="34" charset="0"/>
              </a:rPr>
              <a:t>Mechatronics</a:t>
            </a:r>
            <a:r>
              <a:rPr kumimoji="0" lang="en-US" sz="1200" b="0" i="0" u="none" strike="noStrike" kern="1200" cap="none" spc="0" normalizeH="0" noProof="0" dirty="0" smtClean="0">
                <a:ln>
                  <a:noFill/>
                </a:ln>
                <a:solidFill>
                  <a:srgbClr val="120C80"/>
                </a:solidFill>
                <a:effectLst/>
                <a:uLnTx/>
                <a:uFillTx/>
                <a:latin typeface="Arial" pitchFamily="34" charset="0"/>
                <a:ea typeface="+mn-ea"/>
                <a:cs typeface="Arial" pitchFamily="34" charset="0"/>
              </a:rPr>
              <a:t> </a:t>
            </a:r>
            <a:r>
              <a:rPr kumimoji="0" lang="en-US" sz="1200" b="0" i="0" u="none" strike="noStrike" kern="1200" cap="none" spc="0" normalizeH="0" noProof="0" dirty="0" smtClean="0">
                <a:ln>
                  <a:noFill/>
                </a:ln>
                <a:solidFill>
                  <a:srgbClr val="120C80"/>
                </a:solidFill>
                <a:effectLst/>
                <a:uLnTx/>
                <a:uFillTx/>
                <a:latin typeface="Arial" pitchFamily="34" charset="0"/>
                <a:ea typeface="+mn-ea"/>
                <a:cs typeface="Arial" pitchFamily="34" charset="0"/>
              </a:rPr>
              <a:t>Solution</a:t>
            </a:r>
            <a:endParaRPr kumimoji="0" lang="en-US" sz="1200" b="0" i="0" u="none" strike="noStrike" kern="1200" cap="none" spc="0" normalizeH="0" baseline="0" noProof="0" dirty="0">
              <a:ln>
                <a:noFill/>
              </a:ln>
              <a:solidFill>
                <a:srgbClr val="120C80"/>
              </a:solidFill>
              <a:effectLst/>
              <a:uLnTx/>
              <a:uFillTx/>
              <a:latin typeface="Arial" pitchFamily="34" charset="0"/>
              <a:ea typeface="+mn-ea"/>
              <a:cs typeface="Arial" pitchFamily="34" charset="0"/>
            </a:endParaRPr>
          </a:p>
        </p:txBody>
      </p:sp>
      <p:pic>
        <p:nvPicPr>
          <p:cNvPr id="44" name="Picture 9" descr="Solid Edge"/>
          <p:cNvPicPr>
            <a:picLocks noChangeAspect="1" noChangeArrowheads="1"/>
          </p:cNvPicPr>
          <p:nvPr/>
        </p:nvPicPr>
        <p:blipFill>
          <a:blip r:embed="rId3">
            <a:lum bright="-6000"/>
          </a:blip>
          <a:srcRect/>
          <a:stretch>
            <a:fillRect/>
          </a:stretch>
        </p:blipFill>
        <p:spPr bwMode="auto">
          <a:xfrm>
            <a:off x="1182688" y="3107308"/>
            <a:ext cx="671512" cy="223837"/>
          </a:xfrm>
          <a:prstGeom prst="rect">
            <a:avLst/>
          </a:prstGeom>
          <a:noFill/>
          <a:ln w="9525">
            <a:noFill/>
            <a:miter lim="800000"/>
            <a:headEnd/>
            <a:tailEnd/>
          </a:ln>
        </p:spPr>
      </p:pic>
      <p:pic>
        <p:nvPicPr>
          <p:cNvPr id="45" name="Picture 10" descr="AutoCad"/>
          <p:cNvPicPr>
            <a:picLocks noChangeAspect="1" noChangeArrowheads="1"/>
          </p:cNvPicPr>
          <p:nvPr/>
        </p:nvPicPr>
        <p:blipFill>
          <a:blip r:embed="rId4"/>
          <a:srcRect t="12408" b="17622"/>
          <a:stretch>
            <a:fillRect/>
          </a:stretch>
        </p:blipFill>
        <p:spPr bwMode="auto">
          <a:xfrm>
            <a:off x="1795463" y="2889820"/>
            <a:ext cx="677862" cy="201613"/>
          </a:xfrm>
          <a:prstGeom prst="rect">
            <a:avLst/>
          </a:prstGeom>
          <a:noFill/>
          <a:ln w="9525">
            <a:noFill/>
            <a:miter lim="800000"/>
            <a:headEnd/>
            <a:tailEnd/>
          </a:ln>
        </p:spPr>
      </p:pic>
      <p:pic>
        <p:nvPicPr>
          <p:cNvPr id="46" name="Picture 11" descr="AutoCadInventor"/>
          <p:cNvPicPr>
            <a:picLocks noChangeAspect="1" noChangeArrowheads="1"/>
          </p:cNvPicPr>
          <p:nvPr/>
        </p:nvPicPr>
        <p:blipFill>
          <a:blip r:embed="rId5">
            <a:lum bright="-6000"/>
          </a:blip>
          <a:srcRect r="17938" b="47641"/>
          <a:stretch>
            <a:fillRect/>
          </a:stretch>
        </p:blipFill>
        <p:spPr bwMode="auto">
          <a:xfrm>
            <a:off x="560388" y="3107308"/>
            <a:ext cx="587375" cy="292100"/>
          </a:xfrm>
          <a:prstGeom prst="rect">
            <a:avLst/>
          </a:prstGeom>
          <a:noFill/>
          <a:ln w="9525">
            <a:noFill/>
            <a:miter lim="800000"/>
            <a:headEnd/>
            <a:tailEnd/>
          </a:ln>
        </p:spPr>
      </p:pic>
      <p:pic>
        <p:nvPicPr>
          <p:cNvPr id="47" name="Picture 12" descr="NX"/>
          <p:cNvPicPr>
            <a:picLocks noChangeAspect="1" noChangeArrowheads="1"/>
          </p:cNvPicPr>
          <p:nvPr/>
        </p:nvPicPr>
        <p:blipFill>
          <a:blip r:embed="rId6"/>
          <a:srcRect/>
          <a:stretch>
            <a:fillRect/>
          </a:stretch>
        </p:blipFill>
        <p:spPr bwMode="auto">
          <a:xfrm>
            <a:off x="1485900" y="2475483"/>
            <a:ext cx="488950" cy="339725"/>
          </a:xfrm>
          <a:prstGeom prst="rect">
            <a:avLst/>
          </a:prstGeom>
          <a:noFill/>
          <a:ln w="9525">
            <a:noFill/>
            <a:miter lim="800000"/>
            <a:headEnd/>
            <a:tailEnd/>
          </a:ln>
        </p:spPr>
      </p:pic>
      <p:pic>
        <p:nvPicPr>
          <p:cNvPr id="48" name="Picture 13" descr="solidworks"/>
          <p:cNvPicPr>
            <a:picLocks noChangeAspect="1" noChangeArrowheads="1"/>
          </p:cNvPicPr>
          <p:nvPr/>
        </p:nvPicPr>
        <p:blipFill>
          <a:blip r:embed="rId7"/>
          <a:srcRect/>
          <a:stretch>
            <a:fillRect/>
          </a:stretch>
        </p:blipFill>
        <p:spPr bwMode="auto">
          <a:xfrm>
            <a:off x="457200" y="2475483"/>
            <a:ext cx="519113" cy="369887"/>
          </a:xfrm>
          <a:prstGeom prst="rect">
            <a:avLst/>
          </a:prstGeom>
          <a:noFill/>
          <a:ln w="9525">
            <a:noFill/>
            <a:miter lim="800000"/>
            <a:headEnd/>
            <a:tailEnd/>
          </a:ln>
        </p:spPr>
      </p:pic>
      <p:pic>
        <p:nvPicPr>
          <p:cNvPr id="49" name="Picture 14"/>
          <p:cNvPicPr>
            <a:picLocks noChangeAspect="1" noChangeArrowheads="1"/>
          </p:cNvPicPr>
          <p:nvPr/>
        </p:nvPicPr>
        <p:blipFill>
          <a:blip r:embed="rId8"/>
          <a:srcRect l="38528" t="30925" r="29909" b="59700"/>
          <a:stretch>
            <a:fillRect/>
          </a:stretch>
        </p:blipFill>
        <p:spPr bwMode="auto">
          <a:xfrm>
            <a:off x="287338" y="2889820"/>
            <a:ext cx="720725" cy="171450"/>
          </a:xfrm>
          <a:prstGeom prst="rect">
            <a:avLst/>
          </a:prstGeom>
          <a:noFill/>
          <a:ln w="9525">
            <a:noFill/>
            <a:miter lim="800000"/>
            <a:headEnd/>
            <a:tailEnd/>
          </a:ln>
        </p:spPr>
      </p:pic>
      <p:pic>
        <p:nvPicPr>
          <p:cNvPr id="50" name="Picture 15"/>
          <p:cNvPicPr>
            <a:picLocks noChangeAspect="1" noChangeArrowheads="1"/>
          </p:cNvPicPr>
          <p:nvPr/>
        </p:nvPicPr>
        <p:blipFill>
          <a:blip r:embed="rId9"/>
          <a:srcRect l="13528" t="24902" r="69830" b="70459"/>
          <a:stretch>
            <a:fillRect/>
          </a:stretch>
        </p:blipFill>
        <p:spPr bwMode="auto">
          <a:xfrm>
            <a:off x="1044575" y="2889820"/>
            <a:ext cx="720725" cy="160338"/>
          </a:xfrm>
          <a:prstGeom prst="rect">
            <a:avLst/>
          </a:prstGeom>
          <a:noFill/>
          <a:ln w="9525">
            <a:noFill/>
            <a:miter lim="800000"/>
            <a:headEnd/>
            <a:tailEnd/>
          </a:ln>
        </p:spPr>
      </p:pic>
      <p:pic>
        <p:nvPicPr>
          <p:cNvPr id="51" name="Picture 57" descr="logCatia"/>
          <p:cNvPicPr preferRelativeResize="0">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1016000" y="2475483"/>
            <a:ext cx="468313" cy="381000"/>
          </a:xfrm>
          <a:prstGeom prst="rect">
            <a:avLst/>
          </a:prstGeom>
          <a:noFill/>
          <a:ln w="9525">
            <a:noFill/>
            <a:miter lim="800000"/>
            <a:headEnd/>
            <a:tailEnd/>
          </a:ln>
        </p:spPr>
      </p:pic>
      <p:pic>
        <p:nvPicPr>
          <p:cNvPr id="52" name="Picture 17" descr="logo"/>
          <p:cNvPicPr>
            <a:picLocks noChangeAspect="1" noChangeArrowheads="1"/>
          </p:cNvPicPr>
          <p:nvPr/>
        </p:nvPicPr>
        <p:blipFill>
          <a:blip r:embed="rId11"/>
          <a:srcRect/>
          <a:stretch>
            <a:fillRect/>
          </a:stretch>
        </p:blipFill>
        <p:spPr bwMode="auto">
          <a:xfrm>
            <a:off x="1752600" y="3442270"/>
            <a:ext cx="657225" cy="155575"/>
          </a:xfrm>
          <a:prstGeom prst="rect">
            <a:avLst/>
          </a:prstGeom>
          <a:noFill/>
          <a:ln w="9525">
            <a:noFill/>
            <a:miter lim="800000"/>
            <a:headEnd/>
            <a:tailEnd/>
          </a:ln>
        </p:spPr>
      </p:pic>
      <p:pic>
        <p:nvPicPr>
          <p:cNvPr id="53" name="Picture 18" descr="mentor-graphics"/>
          <p:cNvPicPr>
            <a:picLocks noChangeAspect="1" noChangeArrowheads="1"/>
          </p:cNvPicPr>
          <p:nvPr/>
        </p:nvPicPr>
        <p:blipFill>
          <a:blip r:embed="rId12"/>
          <a:srcRect/>
          <a:stretch>
            <a:fillRect/>
          </a:stretch>
        </p:blipFill>
        <p:spPr bwMode="auto">
          <a:xfrm>
            <a:off x="1055688" y="3445445"/>
            <a:ext cx="658812" cy="228600"/>
          </a:xfrm>
          <a:prstGeom prst="rect">
            <a:avLst/>
          </a:prstGeom>
          <a:noFill/>
          <a:ln w="9525">
            <a:noFill/>
            <a:miter lim="800000"/>
            <a:headEnd/>
            <a:tailEnd/>
          </a:ln>
        </p:spPr>
      </p:pic>
      <p:pic>
        <p:nvPicPr>
          <p:cNvPr id="54" name="Picture 19" descr="Cadence"/>
          <p:cNvPicPr>
            <a:picLocks noChangeAspect="1" noChangeArrowheads="1"/>
          </p:cNvPicPr>
          <p:nvPr/>
        </p:nvPicPr>
        <p:blipFill>
          <a:blip r:embed="rId13"/>
          <a:srcRect/>
          <a:stretch>
            <a:fillRect/>
          </a:stretch>
        </p:blipFill>
        <p:spPr bwMode="auto">
          <a:xfrm>
            <a:off x="377825" y="3447033"/>
            <a:ext cx="660400" cy="160337"/>
          </a:xfrm>
          <a:prstGeom prst="rect">
            <a:avLst/>
          </a:prstGeom>
          <a:solidFill>
            <a:srgbClr val="808080"/>
          </a:solidFill>
          <a:ln w="9525">
            <a:noFill/>
            <a:miter lim="800000"/>
            <a:headEnd/>
            <a:tailEnd/>
          </a:ln>
        </p:spPr>
      </p:pic>
      <p:pic>
        <p:nvPicPr>
          <p:cNvPr id="56" name="Picture 57" descr="logCatia"/>
          <p:cNvPicPr preferRelativeResize="0">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3143485" y="3359656"/>
            <a:ext cx="378618" cy="308028"/>
          </a:xfrm>
          <a:prstGeom prst="rect">
            <a:avLst/>
          </a:prstGeom>
          <a:noFill/>
          <a:ln w="9525">
            <a:noFill/>
            <a:miter lim="800000"/>
            <a:headEnd/>
            <a:tailEnd/>
          </a:ln>
        </p:spPr>
      </p:pic>
      <p:pic>
        <p:nvPicPr>
          <p:cNvPr id="61" name="Picture 23"/>
          <p:cNvPicPr>
            <a:picLocks noChangeAspect="1" noChangeArrowheads="1"/>
          </p:cNvPicPr>
          <p:nvPr/>
        </p:nvPicPr>
        <p:blipFill>
          <a:blip r:embed="rId14"/>
          <a:srcRect/>
          <a:stretch>
            <a:fillRect/>
          </a:stretch>
        </p:blipFill>
        <p:spPr bwMode="auto">
          <a:xfrm>
            <a:off x="517525" y="3720059"/>
            <a:ext cx="858917" cy="796949"/>
          </a:xfrm>
          <a:prstGeom prst="rect">
            <a:avLst/>
          </a:prstGeom>
          <a:noFill/>
          <a:ln w="9525">
            <a:noFill/>
            <a:miter lim="800000"/>
            <a:headEnd/>
            <a:tailEnd/>
          </a:ln>
        </p:spPr>
      </p:pic>
      <p:grpSp>
        <p:nvGrpSpPr>
          <p:cNvPr id="2" name="Group 48"/>
          <p:cNvGrpSpPr>
            <a:grpSpLocks/>
          </p:cNvGrpSpPr>
          <p:nvPr/>
        </p:nvGrpSpPr>
        <p:grpSpPr bwMode="auto">
          <a:xfrm>
            <a:off x="2824397" y="3720060"/>
            <a:ext cx="982663" cy="762000"/>
            <a:chOff x="2381003" y="3065417"/>
            <a:chExt cx="1755568" cy="1473125"/>
          </a:xfrm>
        </p:grpSpPr>
        <p:pic>
          <p:nvPicPr>
            <p:cNvPr id="63" name="Picture 10"/>
            <p:cNvPicPr>
              <a:picLocks noChangeAspect="1" noChangeArrowheads="1"/>
            </p:cNvPicPr>
            <p:nvPr/>
          </p:nvPicPr>
          <p:blipFill>
            <a:blip r:embed="rId15" cstate="print"/>
            <a:srcRect/>
            <a:stretch>
              <a:fillRect/>
            </a:stretch>
          </p:blipFill>
          <p:spPr bwMode="auto">
            <a:xfrm>
              <a:off x="2381003" y="3065417"/>
              <a:ext cx="1755568" cy="1473125"/>
            </a:xfrm>
            <a:prstGeom prst="rect">
              <a:avLst/>
            </a:prstGeom>
            <a:noFill/>
            <a:ln w="9525">
              <a:noFill/>
              <a:miter lim="800000"/>
              <a:headEnd/>
              <a:tailEnd/>
            </a:ln>
          </p:spPr>
        </p:pic>
        <p:pic>
          <p:nvPicPr>
            <p:cNvPr id="64" name="Picture 4"/>
            <p:cNvPicPr>
              <a:picLocks noChangeAspect="1" noChangeArrowheads="1"/>
            </p:cNvPicPr>
            <p:nvPr/>
          </p:nvPicPr>
          <p:blipFill>
            <a:blip r:embed="rId16" cstate="print"/>
            <a:srcRect/>
            <a:stretch>
              <a:fillRect/>
            </a:stretch>
          </p:blipFill>
          <p:spPr bwMode="auto">
            <a:xfrm>
              <a:off x="3085162" y="3553098"/>
              <a:ext cx="859455" cy="861928"/>
            </a:xfrm>
            <a:prstGeom prst="rect">
              <a:avLst/>
            </a:prstGeom>
            <a:noFill/>
            <a:ln w="9525">
              <a:noFill/>
              <a:miter lim="800000"/>
              <a:headEnd/>
              <a:tailEnd/>
            </a:ln>
          </p:spPr>
        </p:pic>
      </p:grpSp>
      <p:pic>
        <p:nvPicPr>
          <p:cNvPr id="65" name="Picture 2"/>
          <p:cNvPicPr>
            <a:picLocks noChangeAspect="1" noChangeArrowheads="1"/>
          </p:cNvPicPr>
          <p:nvPr/>
        </p:nvPicPr>
        <p:blipFill>
          <a:blip r:embed="rId17"/>
          <a:srcRect/>
          <a:stretch>
            <a:fillRect/>
          </a:stretch>
        </p:blipFill>
        <p:spPr bwMode="auto">
          <a:xfrm>
            <a:off x="1503882" y="3720060"/>
            <a:ext cx="858318" cy="769961"/>
          </a:xfrm>
          <a:prstGeom prst="rect">
            <a:avLst/>
          </a:prstGeom>
          <a:noFill/>
          <a:ln w="9525">
            <a:noFill/>
            <a:miter lim="800000"/>
            <a:headEnd/>
            <a:tailEnd/>
          </a:ln>
        </p:spPr>
      </p:pic>
      <p:pic>
        <p:nvPicPr>
          <p:cNvPr id="69" name="Picture 2"/>
          <p:cNvPicPr>
            <a:picLocks noChangeAspect="1" noChangeArrowheads="1"/>
          </p:cNvPicPr>
          <p:nvPr/>
        </p:nvPicPr>
        <p:blipFill>
          <a:blip r:embed="rId18" cstate="print"/>
          <a:srcRect/>
          <a:stretch>
            <a:fillRect/>
          </a:stretch>
        </p:blipFill>
        <p:spPr bwMode="auto">
          <a:xfrm>
            <a:off x="1650167" y="1557156"/>
            <a:ext cx="1171122" cy="936898"/>
          </a:xfrm>
          <a:prstGeom prst="rect">
            <a:avLst/>
          </a:prstGeom>
          <a:noFill/>
          <a:ln w="9525">
            <a:noFill/>
            <a:miter lim="800000"/>
            <a:headEnd/>
            <a:tailEnd/>
          </a:ln>
          <a:effectLst/>
        </p:spPr>
      </p:pic>
      <p:pic>
        <p:nvPicPr>
          <p:cNvPr id="74" name="Picture 73" descr="CATIA.png"/>
          <p:cNvPicPr>
            <a:picLocks noChangeAspect="1"/>
          </p:cNvPicPr>
          <p:nvPr/>
        </p:nvPicPr>
        <p:blipFill>
          <a:blip r:embed="rId19" cstate="print"/>
          <a:stretch>
            <a:fillRect/>
          </a:stretch>
        </p:blipFill>
        <p:spPr>
          <a:xfrm>
            <a:off x="5223393" y="3720058"/>
            <a:ext cx="920086" cy="742589"/>
          </a:xfrm>
          <a:prstGeom prst="rect">
            <a:avLst/>
          </a:prstGeom>
        </p:spPr>
      </p:pic>
      <p:pic>
        <p:nvPicPr>
          <p:cNvPr id="75" name="Picture 74" descr="Simulia"/>
          <p:cNvPicPr>
            <a:picLocks noChangeAspect="1" noChangeArrowheads="1"/>
          </p:cNvPicPr>
          <p:nvPr/>
        </p:nvPicPr>
        <p:blipFill>
          <a:blip r:embed="rId20" cstate="print"/>
          <a:srcRect/>
          <a:stretch>
            <a:fillRect/>
          </a:stretch>
        </p:blipFill>
        <p:spPr bwMode="auto">
          <a:xfrm>
            <a:off x="6219665" y="3720059"/>
            <a:ext cx="926860" cy="742725"/>
          </a:xfrm>
          <a:prstGeom prst="rect">
            <a:avLst/>
          </a:prstGeom>
          <a:noFill/>
        </p:spPr>
      </p:pic>
      <p:pic>
        <p:nvPicPr>
          <p:cNvPr id="76" name="Picture 75" descr="Resource_tooling01.jpg"/>
          <p:cNvPicPr>
            <a:picLocks noChangeAspect="1"/>
          </p:cNvPicPr>
          <p:nvPr/>
        </p:nvPicPr>
        <p:blipFill>
          <a:blip r:embed="rId21" cstate="print"/>
          <a:stretch>
            <a:fillRect/>
          </a:stretch>
        </p:blipFill>
        <p:spPr>
          <a:xfrm>
            <a:off x="7210265" y="3720059"/>
            <a:ext cx="983673" cy="762000"/>
          </a:xfrm>
          <a:prstGeom prst="rect">
            <a:avLst/>
          </a:prstGeom>
          <a:effectLst>
            <a:outerShdw sx="1000" sy="1000" algn="tl" rotWithShape="0">
              <a:prstClr val="black"/>
            </a:outerShdw>
            <a:reflection blurRad="6350" stA="52000" endA="300" endPos="35000" dir="5400000" sy="-100000" algn="bl" rotWithShape="0"/>
          </a:effectLst>
        </p:spPr>
      </p:pic>
      <p:pic>
        <p:nvPicPr>
          <p:cNvPr id="77" name="Picture 6"/>
          <p:cNvPicPr>
            <a:picLocks noChangeAspect="1" noChangeArrowheads="1"/>
          </p:cNvPicPr>
          <p:nvPr/>
        </p:nvPicPr>
        <p:blipFill>
          <a:blip r:embed="rId22" cstate="print"/>
          <a:srcRect/>
          <a:stretch>
            <a:fillRect/>
          </a:stretch>
        </p:blipFill>
        <p:spPr bwMode="auto">
          <a:xfrm>
            <a:off x="4174712" y="3720058"/>
            <a:ext cx="972495" cy="758343"/>
          </a:xfrm>
          <a:prstGeom prst="rect">
            <a:avLst/>
          </a:prstGeom>
          <a:noFill/>
          <a:ln w="9525">
            <a:noFill/>
            <a:miter lim="800000"/>
            <a:headEnd/>
            <a:tailEnd/>
          </a:ln>
        </p:spPr>
      </p:pic>
      <p:pic>
        <p:nvPicPr>
          <p:cNvPr id="3074" name="Picture 2" descr="E:\users\Nicolas-de-Camy\06 -divers\matos general presentations\images\V6\auto.png"/>
          <p:cNvPicPr>
            <a:picLocks noChangeAspect="1" noChangeArrowheads="1"/>
          </p:cNvPicPr>
          <p:nvPr/>
        </p:nvPicPr>
        <p:blipFill>
          <a:blip r:embed="rId23" cstate="print"/>
          <a:srcRect/>
          <a:stretch>
            <a:fillRect/>
          </a:stretch>
        </p:blipFill>
        <p:spPr bwMode="auto">
          <a:xfrm>
            <a:off x="5368977" y="1537741"/>
            <a:ext cx="1219200" cy="975728"/>
          </a:xfrm>
          <a:prstGeom prst="rect">
            <a:avLst/>
          </a:prstGeom>
          <a:noFill/>
        </p:spPr>
      </p:pic>
      <p:pic>
        <p:nvPicPr>
          <p:cNvPr id="79" name="Picture 57" descr="logCatia"/>
          <p:cNvPicPr preferRelativeResize="0">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4855560" y="3359656"/>
            <a:ext cx="378618" cy="308028"/>
          </a:xfrm>
          <a:prstGeom prst="rect">
            <a:avLst/>
          </a:prstGeom>
          <a:noFill/>
          <a:ln w="9525">
            <a:noFill/>
            <a:miter lim="800000"/>
            <a:headEnd/>
            <a:tailEnd/>
          </a:ln>
        </p:spPr>
      </p:pic>
      <p:sp>
        <p:nvSpPr>
          <p:cNvPr id="80" name="Text Box 22"/>
          <p:cNvSpPr txBox="1">
            <a:spLocks noChangeArrowheads="1"/>
          </p:cNvSpPr>
          <p:nvPr/>
        </p:nvSpPr>
        <p:spPr bwMode="auto">
          <a:xfrm>
            <a:off x="5092905" y="3506449"/>
            <a:ext cx="284163" cy="203200"/>
          </a:xfrm>
          <a:prstGeom prst="rect">
            <a:avLst/>
          </a:prstGeom>
          <a:noFill/>
          <a:ln w="9525">
            <a:noFill/>
            <a:miter lim="800000"/>
            <a:headEnd/>
            <a:tailEnd/>
          </a:ln>
        </p:spPr>
        <p:txBody>
          <a:bodyPr lIns="90000" tIns="46800" rIns="36000" bIns="46800">
            <a:spAutoFit/>
          </a:bodyPr>
          <a:lstStyle/>
          <a:p>
            <a:pPr algn="ctr" rtl="0" eaLnBrk="0" fontAlgn="base" hangingPunct="0">
              <a:spcBef>
                <a:spcPct val="50000"/>
              </a:spcBef>
              <a:spcAft>
                <a:spcPct val="0"/>
              </a:spcAft>
            </a:pPr>
            <a:r>
              <a:rPr lang="en-US" sz="700" b="1" i="1" kern="1200" dirty="0" smtClean="0">
                <a:solidFill>
                  <a:srgbClr val="120C80"/>
                </a:solidFill>
                <a:latin typeface="Arial" pitchFamily="34" charset="0"/>
                <a:ea typeface="+mn-ea"/>
                <a:cs typeface="Arial" pitchFamily="34" charset="0"/>
              </a:rPr>
              <a:t>V6</a:t>
            </a:r>
            <a:endParaRPr lang="en-US" sz="700" b="1" i="1" kern="1200" dirty="0">
              <a:solidFill>
                <a:srgbClr val="120C80"/>
              </a:solidFill>
              <a:latin typeface="Arial" pitchFamily="34" charset="0"/>
              <a:ea typeface="+mn-ea"/>
              <a:cs typeface="Arial" pitchFamily="34" charset="0"/>
            </a:endParaRPr>
          </a:p>
        </p:txBody>
      </p:sp>
      <p:sp>
        <p:nvSpPr>
          <p:cNvPr id="81" name="Text Box 22"/>
          <p:cNvSpPr txBox="1">
            <a:spLocks noChangeArrowheads="1"/>
          </p:cNvSpPr>
          <p:nvPr/>
        </p:nvSpPr>
        <p:spPr bwMode="auto">
          <a:xfrm>
            <a:off x="3386529" y="3506449"/>
            <a:ext cx="284163" cy="203200"/>
          </a:xfrm>
          <a:prstGeom prst="rect">
            <a:avLst/>
          </a:prstGeom>
          <a:noFill/>
          <a:ln w="9525">
            <a:noFill/>
            <a:miter lim="800000"/>
            <a:headEnd/>
            <a:tailEnd/>
          </a:ln>
        </p:spPr>
        <p:txBody>
          <a:bodyPr lIns="90000" tIns="46800" rIns="36000" bIns="46800">
            <a:spAutoFit/>
          </a:bodyPr>
          <a:lstStyle/>
          <a:p>
            <a:pPr algn="ctr" rtl="0" eaLnBrk="0" fontAlgn="base" hangingPunct="0">
              <a:spcBef>
                <a:spcPct val="50000"/>
              </a:spcBef>
              <a:spcAft>
                <a:spcPct val="0"/>
              </a:spcAft>
            </a:pPr>
            <a:r>
              <a:rPr lang="en-US" sz="700" b="1" i="1" kern="1200" dirty="0" smtClean="0">
                <a:solidFill>
                  <a:srgbClr val="120C80"/>
                </a:solidFill>
                <a:latin typeface="Arial" pitchFamily="34" charset="0"/>
                <a:ea typeface="+mn-ea"/>
                <a:cs typeface="Arial" pitchFamily="34" charset="0"/>
              </a:rPr>
              <a:t>V5</a:t>
            </a:r>
            <a:endParaRPr lang="en-US" sz="700" b="1" i="1" kern="1200" dirty="0">
              <a:solidFill>
                <a:srgbClr val="120C80"/>
              </a:solidFill>
              <a:latin typeface="Arial" pitchFamily="34" charset="0"/>
              <a:ea typeface="+mn-ea"/>
              <a:cs typeface="Arial" pitchFamily="34" charset="0"/>
            </a:endParaRPr>
          </a:p>
        </p:txBody>
      </p:sp>
      <p:sp>
        <p:nvSpPr>
          <p:cNvPr id="82" name="Text Box 22"/>
          <p:cNvSpPr txBox="1">
            <a:spLocks noChangeArrowheads="1"/>
          </p:cNvSpPr>
          <p:nvPr/>
        </p:nvSpPr>
        <p:spPr bwMode="auto">
          <a:xfrm>
            <a:off x="1327879" y="2691983"/>
            <a:ext cx="284163" cy="203200"/>
          </a:xfrm>
          <a:prstGeom prst="rect">
            <a:avLst/>
          </a:prstGeom>
          <a:noFill/>
          <a:ln w="9525">
            <a:noFill/>
            <a:miter lim="800000"/>
            <a:headEnd/>
            <a:tailEnd/>
          </a:ln>
        </p:spPr>
        <p:txBody>
          <a:bodyPr lIns="90000" tIns="46800" rIns="36000" bIns="46800">
            <a:spAutoFit/>
          </a:bodyPr>
          <a:lstStyle/>
          <a:p>
            <a:pPr algn="ctr" rtl="0" eaLnBrk="0" fontAlgn="base" hangingPunct="0">
              <a:spcBef>
                <a:spcPct val="50000"/>
              </a:spcBef>
              <a:spcAft>
                <a:spcPct val="0"/>
              </a:spcAft>
            </a:pPr>
            <a:r>
              <a:rPr lang="en-US" sz="700" b="1" i="1" kern="1200" dirty="0" smtClean="0">
                <a:solidFill>
                  <a:srgbClr val="120C80"/>
                </a:solidFill>
                <a:latin typeface="Arial" pitchFamily="34" charset="0"/>
                <a:ea typeface="+mn-ea"/>
                <a:cs typeface="Arial" pitchFamily="34" charset="0"/>
              </a:rPr>
              <a:t>V4</a:t>
            </a:r>
            <a:endParaRPr lang="en-US" sz="700" b="1" i="1" kern="1200" dirty="0">
              <a:solidFill>
                <a:srgbClr val="120C80"/>
              </a:solidFill>
              <a:latin typeface="Arial" pitchFamily="34" charset="0"/>
              <a:ea typeface="+mn-ea"/>
              <a:cs typeface="Arial" pitchFamily="34" charset="0"/>
            </a:endParaRPr>
          </a:p>
        </p:txBody>
      </p:sp>
      <p:pic>
        <p:nvPicPr>
          <p:cNvPr id="3075" name="Picture 3"/>
          <p:cNvPicPr>
            <a:picLocks noChangeAspect="1" noChangeArrowheads="1"/>
          </p:cNvPicPr>
          <p:nvPr/>
        </p:nvPicPr>
        <p:blipFill>
          <a:blip r:embed="rId24"/>
          <a:srcRect/>
          <a:stretch>
            <a:fillRect/>
          </a:stretch>
        </p:blipFill>
        <p:spPr bwMode="auto">
          <a:xfrm>
            <a:off x="7363049" y="3345395"/>
            <a:ext cx="420200" cy="322289"/>
          </a:xfrm>
          <a:prstGeom prst="rect">
            <a:avLst/>
          </a:prstGeom>
          <a:noFill/>
          <a:ln w="9525">
            <a:noFill/>
            <a:miter lim="800000"/>
            <a:headEnd/>
            <a:tailEnd/>
          </a:ln>
          <a:effectLst/>
        </p:spPr>
      </p:pic>
      <p:pic>
        <p:nvPicPr>
          <p:cNvPr id="3076" name="Picture 4"/>
          <p:cNvPicPr>
            <a:picLocks noChangeAspect="1" noChangeArrowheads="1"/>
          </p:cNvPicPr>
          <p:nvPr/>
        </p:nvPicPr>
        <p:blipFill>
          <a:blip r:embed="rId25"/>
          <a:srcRect/>
          <a:stretch>
            <a:fillRect/>
          </a:stretch>
        </p:blipFill>
        <p:spPr bwMode="auto">
          <a:xfrm>
            <a:off x="6273380" y="3305948"/>
            <a:ext cx="544953" cy="361736"/>
          </a:xfrm>
          <a:prstGeom prst="rect">
            <a:avLst/>
          </a:prstGeom>
          <a:noFill/>
          <a:ln w="9525">
            <a:noFill/>
            <a:miter lim="800000"/>
            <a:headEnd/>
            <a:tailEnd/>
          </a:ln>
          <a:effectLst/>
        </p:spPr>
      </p:pic>
      <p:sp>
        <p:nvSpPr>
          <p:cNvPr id="85" name="Text Box 22"/>
          <p:cNvSpPr txBox="1">
            <a:spLocks noChangeArrowheads="1"/>
          </p:cNvSpPr>
          <p:nvPr/>
        </p:nvSpPr>
        <p:spPr bwMode="auto">
          <a:xfrm>
            <a:off x="6691857" y="3491459"/>
            <a:ext cx="284163" cy="203200"/>
          </a:xfrm>
          <a:prstGeom prst="rect">
            <a:avLst/>
          </a:prstGeom>
          <a:noFill/>
          <a:ln w="9525">
            <a:noFill/>
            <a:miter lim="800000"/>
            <a:headEnd/>
            <a:tailEnd/>
          </a:ln>
        </p:spPr>
        <p:txBody>
          <a:bodyPr lIns="90000" tIns="46800" rIns="36000" bIns="46800">
            <a:spAutoFit/>
          </a:bodyPr>
          <a:lstStyle/>
          <a:p>
            <a:pPr algn="ctr" rtl="0" eaLnBrk="0" fontAlgn="base" hangingPunct="0">
              <a:spcBef>
                <a:spcPct val="50000"/>
              </a:spcBef>
              <a:spcAft>
                <a:spcPct val="0"/>
              </a:spcAft>
            </a:pPr>
            <a:r>
              <a:rPr lang="en-US" sz="700" b="1" i="1" kern="1200" dirty="0" smtClean="0">
                <a:solidFill>
                  <a:srgbClr val="120C80"/>
                </a:solidFill>
                <a:latin typeface="Arial" pitchFamily="34" charset="0"/>
                <a:ea typeface="+mn-ea"/>
                <a:cs typeface="Arial" pitchFamily="34" charset="0"/>
              </a:rPr>
              <a:t>V6</a:t>
            </a:r>
            <a:endParaRPr lang="en-US" sz="700" b="1" i="1" kern="1200" dirty="0">
              <a:solidFill>
                <a:srgbClr val="120C80"/>
              </a:solidFill>
              <a:latin typeface="Arial" pitchFamily="34" charset="0"/>
              <a:ea typeface="+mn-ea"/>
              <a:cs typeface="Arial" pitchFamily="34" charset="0"/>
            </a:endParaRPr>
          </a:p>
        </p:txBody>
      </p:sp>
      <p:sp>
        <p:nvSpPr>
          <p:cNvPr id="86" name="Text Box 22"/>
          <p:cNvSpPr txBox="1">
            <a:spLocks noChangeArrowheads="1"/>
          </p:cNvSpPr>
          <p:nvPr/>
        </p:nvSpPr>
        <p:spPr bwMode="auto">
          <a:xfrm>
            <a:off x="7683707" y="3491459"/>
            <a:ext cx="284163" cy="203200"/>
          </a:xfrm>
          <a:prstGeom prst="rect">
            <a:avLst/>
          </a:prstGeom>
          <a:noFill/>
          <a:ln w="9525">
            <a:noFill/>
            <a:miter lim="800000"/>
            <a:headEnd/>
            <a:tailEnd/>
          </a:ln>
        </p:spPr>
        <p:txBody>
          <a:bodyPr lIns="90000" tIns="46800" rIns="36000" bIns="46800">
            <a:spAutoFit/>
          </a:bodyPr>
          <a:lstStyle/>
          <a:p>
            <a:pPr algn="ctr" rtl="0" eaLnBrk="0" fontAlgn="base" hangingPunct="0">
              <a:spcBef>
                <a:spcPct val="50000"/>
              </a:spcBef>
              <a:spcAft>
                <a:spcPct val="0"/>
              </a:spcAft>
            </a:pPr>
            <a:r>
              <a:rPr lang="en-US" sz="700" b="1" i="1" kern="1200" dirty="0" smtClean="0">
                <a:solidFill>
                  <a:srgbClr val="120C80"/>
                </a:solidFill>
                <a:latin typeface="Arial" pitchFamily="34" charset="0"/>
                <a:ea typeface="+mn-ea"/>
                <a:cs typeface="Arial" pitchFamily="34" charset="0"/>
              </a:rPr>
              <a:t>V6</a:t>
            </a:r>
            <a:endParaRPr lang="en-US" sz="700" b="1" i="1" kern="1200" dirty="0">
              <a:solidFill>
                <a:srgbClr val="120C80"/>
              </a:solidFill>
              <a:latin typeface="Arial" pitchFamily="34" charset="0"/>
              <a:ea typeface="+mn-ea"/>
              <a:cs typeface="Arial" pitchFamily="34" charset="0"/>
            </a:endParaRPr>
          </a:p>
        </p:txBody>
      </p:sp>
      <p:pic>
        <p:nvPicPr>
          <p:cNvPr id="87" name="Picture 17" descr="reference2.png"/>
          <p:cNvPicPr>
            <a:picLocks noChangeAspect="1"/>
          </p:cNvPicPr>
          <p:nvPr/>
        </p:nvPicPr>
        <p:blipFill>
          <a:blip r:embed="rId26" cstate="print"/>
          <a:srcRect/>
          <a:stretch>
            <a:fillRect/>
          </a:stretch>
        </p:blipFill>
        <p:spPr bwMode="auto">
          <a:xfrm>
            <a:off x="5770562" y="604604"/>
            <a:ext cx="3373438" cy="932670"/>
          </a:xfrm>
          <a:prstGeom prst="rect">
            <a:avLst/>
          </a:prstGeom>
          <a:noFill/>
          <a:ln w="9525">
            <a:noFill/>
            <a:miter lim="800000"/>
            <a:headEnd/>
            <a:tailEnd/>
          </a:ln>
        </p:spPr>
      </p:pic>
      <p:sp>
        <p:nvSpPr>
          <p:cNvPr id="88" name="Rectangle 87"/>
          <p:cNvSpPr>
            <a:spLocks noChangeArrowheads="1"/>
          </p:cNvSpPr>
          <p:nvPr/>
        </p:nvSpPr>
        <p:spPr bwMode="auto">
          <a:xfrm>
            <a:off x="6380162" y="1061804"/>
            <a:ext cx="1143000" cy="152400"/>
          </a:xfrm>
          <a:prstGeom prst="rect">
            <a:avLst/>
          </a:prstGeom>
          <a:noFill/>
          <a:ln w="57150" algn="ctr">
            <a:solidFill>
              <a:srgbClr val="FFCC00"/>
            </a:solidFill>
            <a:miter lim="800000"/>
            <a:headEnd/>
            <a:tailEnd/>
          </a:ln>
        </p:spPr>
        <p:txBody>
          <a:bodyPr anchor="ctr"/>
          <a:lstStyle/>
          <a:p>
            <a:pPr algn="ctr">
              <a:defRPr/>
            </a:pPr>
            <a:endParaRPr lang="en-US" sz="1900">
              <a:solidFill>
                <a:schemeClr val="lt1"/>
              </a:solidFill>
              <a:latin typeface="+mn-lt"/>
              <a:cs typeface="+mn-cs"/>
            </a:endParaRPr>
          </a:p>
        </p:txBody>
      </p:sp>
      <p:sp>
        <p:nvSpPr>
          <p:cNvPr id="89" name="Rectangle 2"/>
          <p:cNvSpPr txBox="1">
            <a:spLocks noChangeArrowheads="1"/>
          </p:cNvSpPr>
          <p:nvPr/>
        </p:nvSpPr>
        <p:spPr bwMode="auto">
          <a:xfrm>
            <a:off x="685800" y="145817"/>
            <a:ext cx="8458200" cy="4587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2600" b="1" dirty="0" smtClean="0">
                <a:latin typeface="+mj-lt"/>
                <a:ea typeface="Arial" pitchFamily="-111" charset="0"/>
                <a:cs typeface="+mj-cs"/>
              </a:rPr>
              <a:t>IPLifecycleManagement</a:t>
            </a:r>
            <a:r>
              <a:rPr kumimoji="0" lang="en-US" sz="2800" b="1" i="0" u="none" strike="noStrike" kern="1200" cap="none" spc="0" normalizeH="0" baseline="0" noProof="0" dirty="0" smtClean="0">
                <a:ln>
                  <a:noFill/>
                </a:ln>
                <a:solidFill>
                  <a:srgbClr val="000000"/>
                </a:solidFill>
                <a:effectLst/>
                <a:uLnTx/>
                <a:uFillTx/>
                <a:latin typeface="Arial" pitchFamily="34" charset="0"/>
                <a:ea typeface="+mj-ea"/>
                <a:cs typeface="Arial" pitchFamily="34" charset="0"/>
              </a:rPr>
              <a:t> – </a:t>
            </a:r>
            <a:r>
              <a:rPr lang="en-US" sz="2600" b="1" dirty="0" smtClean="0">
                <a:latin typeface="+mj-lt"/>
                <a:ea typeface="Arial" pitchFamily="-111" charset="0"/>
                <a:cs typeface="+mj-cs"/>
              </a:rPr>
              <a:t>IPWorkInProgress</a:t>
            </a:r>
            <a:endParaRPr lang="en-US" sz="2600" b="1" dirty="0">
              <a:latin typeface="+mj-lt"/>
              <a:ea typeface="Arial" pitchFamily="-111" charset="0"/>
              <a:cs typeface="+mj-cs"/>
            </a:endParaRPr>
          </a:p>
        </p:txBody>
      </p:sp>
      <p:sp>
        <p:nvSpPr>
          <p:cNvPr id="90" name="Text Box 14"/>
          <p:cNvSpPr txBox="1">
            <a:spLocks noChangeArrowheads="1"/>
          </p:cNvSpPr>
          <p:nvPr/>
        </p:nvSpPr>
        <p:spPr bwMode="auto">
          <a:xfrm>
            <a:off x="4339653" y="5063671"/>
            <a:ext cx="3852471" cy="871008"/>
          </a:xfrm>
          <a:prstGeom prst="rect">
            <a:avLst/>
          </a:prstGeom>
          <a:noFill/>
          <a:ln w="9525">
            <a:noFill/>
            <a:miter lim="800000"/>
            <a:headEnd/>
            <a:tailEnd/>
          </a:ln>
        </p:spPr>
        <p:txBody>
          <a:bodyPr wrap="square">
            <a:spAutoFit/>
          </a:bodyPr>
          <a:lstStyle/>
          <a:p>
            <a:pPr algn="ctr">
              <a:spcBef>
                <a:spcPct val="20000"/>
              </a:spcBef>
            </a:pPr>
            <a:r>
              <a:rPr lang="en-US" sz="1100" b="1" dirty="0" smtClean="0">
                <a:solidFill>
                  <a:srgbClr val="333333"/>
                </a:solidFill>
              </a:rPr>
              <a:t>Immersive CATIA / DELMIA / SIMULIA  </a:t>
            </a:r>
            <a:r>
              <a:rPr lang="en-US" sz="1100" b="1" dirty="0">
                <a:solidFill>
                  <a:srgbClr val="333333"/>
                </a:solidFill>
              </a:rPr>
              <a:t>V6 </a:t>
            </a:r>
            <a:r>
              <a:rPr lang="en-US" sz="1100" b="1" dirty="0" smtClean="0">
                <a:solidFill>
                  <a:srgbClr val="333333"/>
                </a:solidFill>
              </a:rPr>
              <a:t>management</a:t>
            </a:r>
          </a:p>
          <a:p>
            <a:pPr algn="ctr">
              <a:spcBef>
                <a:spcPct val="20000"/>
              </a:spcBef>
              <a:buFontTx/>
              <a:buChar char="-"/>
            </a:pPr>
            <a:r>
              <a:rPr lang="en-US" sz="1100" b="1" dirty="0" smtClean="0">
                <a:solidFill>
                  <a:srgbClr val="333333"/>
                </a:solidFill>
              </a:rPr>
              <a:t>Virtual product management</a:t>
            </a:r>
          </a:p>
          <a:p>
            <a:pPr algn="ctr">
              <a:spcBef>
                <a:spcPct val="20000"/>
              </a:spcBef>
              <a:buFontTx/>
              <a:buChar char="-"/>
            </a:pPr>
            <a:r>
              <a:rPr lang="en-US" sz="1100" b="1" dirty="0" smtClean="0">
                <a:solidFill>
                  <a:srgbClr val="333333"/>
                </a:solidFill>
              </a:rPr>
              <a:t>Intense concurrent engineering</a:t>
            </a:r>
          </a:p>
          <a:p>
            <a:pPr algn="ctr">
              <a:spcBef>
                <a:spcPct val="20000"/>
              </a:spcBef>
              <a:buFontTx/>
              <a:buChar char="-"/>
            </a:pPr>
            <a:r>
              <a:rPr lang="en-US" sz="1100" b="1" dirty="0" smtClean="0">
                <a:solidFill>
                  <a:srgbClr val="333333"/>
                </a:solidFill>
              </a:rPr>
              <a:t>Design in configured environment</a:t>
            </a:r>
          </a:p>
        </p:txBody>
      </p:sp>
      <p:sp>
        <p:nvSpPr>
          <p:cNvPr id="91" name="Text Box 15"/>
          <p:cNvSpPr txBox="1">
            <a:spLocks noChangeArrowheads="1"/>
          </p:cNvSpPr>
          <p:nvPr/>
        </p:nvSpPr>
        <p:spPr bwMode="auto">
          <a:xfrm>
            <a:off x="284813" y="5063671"/>
            <a:ext cx="2092325" cy="600164"/>
          </a:xfrm>
          <a:prstGeom prst="rect">
            <a:avLst/>
          </a:prstGeom>
          <a:noFill/>
          <a:ln w="9525">
            <a:noFill/>
            <a:miter lim="800000"/>
            <a:headEnd/>
            <a:tailEnd/>
          </a:ln>
        </p:spPr>
        <p:txBody>
          <a:bodyPr>
            <a:spAutoFit/>
          </a:bodyPr>
          <a:lstStyle/>
          <a:p>
            <a:pPr algn="ctr">
              <a:spcBef>
                <a:spcPct val="20000"/>
              </a:spcBef>
            </a:pPr>
            <a:r>
              <a:rPr lang="en-US" sz="1100" b="1" dirty="0" smtClean="0">
                <a:solidFill>
                  <a:srgbClr val="333333"/>
                </a:solidFill>
              </a:rPr>
              <a:t>Design </a:t>
            </a:r>
            <a:r>
              <a:rPr lang="en-US" sz="1100" b="1" dirty="0">
                <a:solidFill>
                  <a:srgbClr val="333333"/>
                </a:solidFill>
              </a:rPr>
              <a:t>data management for most non-DS MCAD and ECAD tools</a:t>
            </a:r>
          </a:p>
        </p:txBody>
      </p:sp>
      <p:sp>
        <p:nvSpPr>
          <p:cNvPr id="92" name="Text Box 14"/>
          <p:cNvSpPr txBox="1">
            <a:spLocks noChangeArrowheads="1"/>
          </p:cNvSpPr>
          <p:nvPr/>
        </p:nvSpPr>
        <p:spPr bwMode="auto">
          <a:xfrm>
            <a:off x="2453390" y="5063671"/>
            <a:ext cx="1788827" cy="430887"/>
          </a:xfrm>
          <a:prstGeom prst="rect">
            <a:avLst/>
          </a:prstGeom>
          <a:noFill/>
          <a:ln w="9525">
            <a:noFill/>
            <a:miter lim="800000"/>
            <a:headEnd/>
            <a:tailEnd/>
          </a:ln>
        </p:spPr>
        <p:txBody>
          <a:bodyPr wrap="square">
            <a:spAutoFit/>
          </a:bodyPr>
          <a:lstStyle/>
          <a:p>
            <a:pPr algn="ctr">
              <a:spcBef>
                <a:spcPct val="20000"/>
              </a:spcBef>
            </a:pPr>
            <a:r>
              <a:rPr lang="en-US" sz="1100" b="1" dirty="0" smtClean="0">
                <a:solidFill>
                  <a:srgbClr val="333333"/>
                </a:solidFill>
              </a:rPr>
              <a:t>CATIA V4 / CATIA V5 management</a:t>
            </a:r>
            <a:endParaRPr lang="en-US" sz="1100" b="1" dirty="0">
              <a:solidFill>
                <a:srgbClr val="333333"/>
              </a:solidFill>
            </a:endParaRPr>
          </a:p>
        </p:txBody>
      </p:sp>
      <p:sp>
        <p:nvSpPr>
          <p:cNvPr id="93" name="Text Box 14"/>
          <p:cNvSpPr txBox="1">
            <a:spLocks noChangeArrowheads="1"/>
          </p:cNvSpPr>
          <p:nvPr/>
        </p:nvSpPr>
        <p:spPr bwMode="auto">
          <a:xfrm>
            <a:off x="4659440" y="2842629"/>
            <a:ext cx="2266014" cy="261610"/>
          </a:xfrm>
          <a:prstGeom prst="rect">
            <a:avLst/>
          </a:prstGeom>
          <a:noFill/>
          <a:ln w="9525">
            <a:noFill/>
            <a:miter lim="800000"/>
            <a:headEnd/>
            <a:tailEnd/>
          </a:ln>
        </p:spPr>
        <p:txBody>
          <a:bodyPr wrap="square">
            <a:spAutoFit/>
          </a:bodyPr>
          <a:lstStyle/>
          <a:p>
            <a:pPr algn="ctr">
              <a:spcBef>
                <a:spcPct val="20000"/>
              </a:spcBef>
            </a:pPr>
            <a:r>
              <a:rPr lang="en-US" sz="1100" b="1" dirty="0" smtClean="0">
                <a:solidFill>
                  <a:srgbClr val="333333"/>
                </a:solidFill>
              </a:rPr>
              <a:t>Collaborative Multi-CAD DMU</a:t>
            </a:r>
            <a:endParaRPr lang="en-US" sz="1100" b="1" dirty="0">
              <a:solidFill>
                <a:srgbClr val="333333"/>
              </a:solidFill>
            </a:endParaRPr>
          </a:p>
        </p:txBody>
      </p:sp>
      <p:pic>
        <p:nvPicPr>
          <p:cNvPr id="2050" name="Picture 4" descr="image002"/>
          <p:cNvPicPr>
            <a:picLocks noChangeAspect="1" noChangeArrowheads="1"/>
          </p:cNvPicPr>
          <p:nvPr/>
        </p:nvPicPr>
        <p:blipFill>
          <a:blip r:embed="rId27" cstate="print"/>
          <a:srcRect/>
          <a:stretch>
            <a:fillRect/>
          </a:stretch>
        </p:blipFill>
        <p:spPr bwMode="auto">
          <a:xfrm>
            <a:off x="6872990" y="2635048"/>
            <a:ext cx="829455" cy="698233"/>
          </a:xfrm>
          <a:prstGeom prst="rect">
            <a:avLst/>
          </a:prstGeom>
          <a:noFill/>
          <a:ln w="9525">
            <a:noFill/>
            <a:miter lim="800000"/>
            <a:headEnd/>
            <a:tailEnd/>
          </a:ln>
        </p:spPr>
      </p:pic>
      <p:pic>
        <p:nvPicPr>
          <p:cNvPr id="2051" name="Picture 6" descr="image004"/>
          <p:cNvPicPr>
            <a:picLocks noChangeAspect="1" noChangeArrowheads="1"/>
          </p:cNvPicPr>
          <p:nvPr/>
        </p:nvPicPr>
        <p:blipFill>
          <a:blip r:embed="rId28" cstate="print"/>
          <a:srcRect/>
          <a:stretch>
            <a:fillRect/>
          </a:stretch>
        </p:blipFill>
        <p:spPr bwMode="auto">
          <a:xfrm>
            <a:off x="3627621" y="2645763"/>
            <a:ext cx="1041816" cy="802392"/>
          </a:xfrm>
          <a:prstGeom prst="rect">
            <a:avLst/>
          </a:prstGeom>
          <a:noFill/>
          <a:ln w="9525">
            <a:noFill/>
            <a:miter lim="800000"/>
            <a:headEnd/>
            <a:tailEnd/>
          </a:ln>
        </p:spPr>
      </p:pic>
      <p:sp>
        <p:nvSpPr>
          <p:cNvPr id="55" name="Text Box 14"/>
          <p:cNvSpPr txBox="1">
            <a:spLocks noChangeArrowheads="1"/>
          </p:cNvSpPr>
          <p:nvPr/>
        </p:nvSpPr>
        <p:spPr bwMode="auto">
          <a:xfrm>
            <a:off x="3055495" y="1770832"/>
            <a:ext cx="2138597" cy="430887"/>
          </a:xfrm>
          <a:prstGeom prst="rect">
            <a:avLst/>
          </a:prstGeom>
          <a:noFill/>
          <a:ln w="9525">
            <a:noFill/>
            <a:miter lim="800000"/>
            <a:headEnd/>
            <a:tailEnd/>
          </a:ln>
        </p:spPr>
        <p:txBody>
          <a:bodyPr wrap="square">
            <a:spAutoFit/>
          </a:bodyPr>
          <a:lstStyle/>
          <a:p>
            <a:pPr algn="ctr">
              <a:spcBef>
                <a:spcPct val="20000"/>
              </a:spcBef>
            </a:pPr>
            <a:r>
              <a:rPr lang="en-US" sz="1100" b="1" dirty="0" smtClean="0">
                <a:solidFill>
                  <a:srgbClr val="333333"/>
                </a:solidFill>
              </a:rPr>
              <a:t>ENOVIA 3D LIVE: easy navigation and collaboration</a:t>
            </a:r>
            <a:endParaRPr lang="en-US" sz="1100" b="1" dirty="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dissolve">
                                      <p:cBhvr>
                                        <p:cTn id="7" dur="500"/>
                                        <p:tgtEl>
                                          <p:spTgt spid="9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dissolve">
                                      <p:cBhvr>
                                        <p:cTn id="10" dur="500"/>
                                        <p:tgtEl>
                                          <p:spTgt spid="9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dissolve">
                                      <p:cBhvr>
                                        <p:cTn id="13" dur="500"/>
                                        <p:tgtEl>
                                          <p:spTgt spid="9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dissolve">
                                      <p:cBhvr>
                                        <p:cTn id="16" dur="500"/>
                                        <p:tgtEl>
                                          <p:spTgt spid="9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dissolve">
                                      <p:cBhvr>
                                        <p:cTn id="1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P spid="92" grpId="0"/>
      <p:bldP spid="93" grpId="0"/>
      <p:bldP spid="5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65"/>
          <p:cNvGrpSpPr>
            <a:grpSpLocks/>
          </p:cNvGrpSpPr>
          <p:nvPr/>
        </p:nvGrpSpPr>
        <p:grpSpPr bwMode="auto">
          <a:xfrm>
            <a:off x="6069013" y="5576888"/>
            <a:ext cx="2011362" cy="579437"/>
            <a:chOff x="3191" y="3247"/>
            <a:chExt cx="1397" cy="391"/>
          </a:xfrm>
        </p:grpSpPr>
        <p:sp>
          <p:nvSpPr>
            <p:cNvPr id="160774" name="Line 58"/>
            <p:cNvSpPr>
              <a:spLocks noChangeShapeType="1"/>
            </p:cNvSpPr>
            <p:nvPr/>
          </p:nvSpPr>
          <p:spPr bwMode="auto">
            <a:xfrm>
              <a:off x="3074" y="3262"/>
              <a:ext cx="0" cy="370"/>
            </a:xfrm>
            <a:prstGeom prst="line">
              <a:avLst/>
            </a:prstGeom>
            <a:noFill/>
            <a:ln w="9525">
              <a:solidFill>
                <a:schemeClr val="tx1"/>
              </a:solidFill>
              <a:round/>
              <a:headEnd/>
              <a:tailEnd/>
            </a:ln>
            <a:scene3d>
              <a:camera prst="orthographicFront"/>
              <a:lightRig rig="threePt" dir="t"/>
            </a:scene3d>
            <a:sp3d>
              <a:bevelT/>
            </a:sp3d>
          </p:spPr>
          <p:txBody>
            <a:bodyPr lIns="90000" tIns="46800" rIns="36000" bIns="46800">
              <a:prstTxWarp prst="textNoShape">
                <a:avLst/>
              </a:prstTxWarp>
              <a:spAutoFit/>
            </a:bodyPr>
            <a:lstStyle/>
            <a:p>
              <a:pPr>
                <a:defRPr/>
              </a:pPr>
              <a:endParaRPr lang="en-US" sz="2800">
                <a:latin typeface="Arial" pitchFamily="-111" charset="0"/>
                <a:ea typeface="Arial" pitchFamily="-111" charset="0"/>
                <a:cs typeface="Arial" pitchFamily="-111" charset="0"/>
              </a:endParaRPr>
            </a:p>
          </p:txBody>
        </p:sp>
        <p:sp>
          <p:nvSpPr>
            <p:cNvPr id="160775" name="Line 61"/>
            <p:cNvSpPr>
              <a:spLocks noChangeShapeType="1"/>
            </p:cNvSpPr>
            <p:nvPr/>
          </p:nvSpPr>
          <p:spPr bwMode="auto">
            <a:xfrm>
              <a:off x="3388" y="3262"/>
              <a:ext cx="0" cy="370"/>
            </a:xfrm>
            <a:prstGeom prst="line">
              <a:avLst/>
            </a:prstGeom>
            <a:noFill/>
            <a:ln w="9525">
              <a:solidFill>
                <a:schemeClr val="tx1"/>
              </a:solidFill>
              <a:round/>
              <a:headEnd/>
              <a:tailEnd/>
            </a:ln>
            <a:scene3d>
              <a:camera prst="orthographicFront"/>
              <a:lightRig rig="threePt" dir="t"/>
            </a:scene3d>
            <a:sp3d>
              <a:bevelT/>
            </a:sp3d>
          </p:spPr>
          <p:txBody>
            <a:bodyPr lIns="90000" tIns="46800" rIns="36000" bIns="46800">
              <a:prstTxWarp prst="textNoShape">
                <a:avLst/>
              </a:prstTxWarp>
              <a:spAutoFit/>
            </a:bodyPr>
            <a:lstStyle/>
            <a:p>
              <a:pPr>
                <a:defRPr/>
              </a:pPr>
              <a:endParaRPr lang="en-US" sz="2800">
                <a:latin typeface="Arial" pitchFamily="-111" charset="0"/>
                <a:ea typeface="Arial" pitchFamily="-111" charset="0"/>
                <a:cs typeface="Arial" pitchFamily="-111" charset="0"/>
              </a:endParaRPr>
            </a:p>
          </p:txBody>
        </p:sp>
        <p:sp>
          <p:nvSpPr>
            <p:cNvPr id="160776" name="Line 62"/>
            <p:cNvSpPr>
              <a:spLocks noChangeShapeType="1"/>
            </p:cNvSpPr>
            <p:nvPr/>
          </p:nvSpPr>
          <p:spPr bwMode="auto">
            <a:xfrm>
              <a:off x="3739" y="3262"/>
              <a:ext cx="0" cy="370"/>
            </a:xfrm>
            <a:prstGeom prst="line">
              <a:avLst/>
            </a:prstGeom>
            <a:noFill/>
            <a:ln w="9525">
              <a:solidFill>
                <a:schemeClr val="tx1"/>
              </a:solidFill>
              <a:round/>
              <a:headEnd/>
              <a:tailEnd/>
            </a:ln>
            <a:scene3d>
              <a:camera prst="orthographicFront"/>
              <a:lightRig rig="threePt" dir="t"/>
            </a:scene3d>
            <a:sp3d>
              <a:bevelT/>
            </a:sp3d>
          </p:spPr>
          <p:txBody>
            <a:bodyPr lIns="90000" tIns="46800" rIns="36000" bIns="46800">
              <a:prstTxWarp prst="textNoShape">
                <a:avLst/>
              </a:prstTxWarp>
              <a:spAutoFit/>
            </a:bodyPr>
            <a:lstStyle/>
            <a:p>
              <a:pPr>
                <a:defRPr/>
              </a:pPr>
              <a:endParaRPr lang="en-US" sz="2800">
                <a:latin typeface="Arial" pitchFamily="-111" charset="0"/>
                <a:ea typeface="Arial" pitchFamily="-111" charset="0"/>
                <a:cs typeface="Arial" pitchFamily="-111" charset="0"/>
              </a:endParaRPr>
            </a:p>
          </p:txBody>
        </p:sp>
        <p:sp>
          <p:nvSpPr>
            <p:cNvPr id="160777" name="Line 63"/>
            <p:cNvSpPr>
              <a:spLocks noChangeShapeType="1"/>
            </p:cNvSpPr>
            <p:nvPr/>
          </p:nvSpPr>
          <p:spPr bwMode="auto">
            <a:xfrm>
              <a:off x="4031" y="3262"/>
              <a:ext cx="0" cy="370"/>
            </a:xfrm>
            <a:prstGeom prst="line">
              <a:avLst/>
            </a:prstGeom>
            <a:noFill/>
            <a:ln w="9525">
              <a:solidFill>
                <a:schemeClr val="tx1"/>
              </a:solidFill>
              <a:round/>
              <a:headEnd/>
              <a:tailEnd/>
            </a:ln>
            <a:scene3d>
              <a:camera prst="orthographicFront"/>
              <a:lightRig rig="threePt" dir="t"/>
            </a:scene3d>
            <a:sp3d>
              <a:bevelT/>
            </a:sp3d>
          </p:spPr>
          <p:txBody>
            <a:bodyPr lIns="90000" tIns="46800" rIns="36000" bIns="46800">
              <a:prstTxWarp prst="textNoShape">
                <a:avLst/>
              </a:prstTxWarp>
              <a:spAutoFit/>
            </a:bodyPr>
            <a:lstStyle/>
            <a:p>
              <a:pPr>
                <a:defRPr/>
              </a:pPr>
              <a:endParaRPr lang="en-US" sz="2800">
                <a:latin typeface="Arial" pitchFamily="-111" charset="0"/>
                <a:ea typeface="Arial" pitchFamily="-111" charset="0"/>
                <a:cs typeface="Arial" pitchFamily="-111" charset="0"/>
              </a:endParaRPr>
            </a:p>
          </p:txBody>
        </p:sp>
        <p:sp>
          <p:nvSpPr>
            <p:cNvPr id="160778" name="Line 64"/>
            <p:cNvSpPr>
              <a:spLocks noChangeShapeType="1"/>
            </p:cNvSpPr>
            <p:nvPr/>
          </p:nvSpPr>
          <p:spPr bwMode="auto">
            <a:xfrm>
              <a:off x="4378" y="3262"/>
              <a:ext cx="0" cy="370"/>
            </a:xfrm>
            <a:prstGeom prst="line">
              <a:avLst/>
            </a:prstGeom>
            <a:noFill/>
            <a:ln w="9525">
              <a:solidFill>
                <a:schemeClr val="tx1"/>
              </a:solidFill>
              <a:round/>
              <a:headEnd/>
              <a:tailEnd/>
            </a:ln>
            <a:scene3d>
              <a:camera prst="orthographicFront"/>
              <a:lightRig rig="threePt" dir="t"/>
            </a:scene3d>
            <a:sp3d>
              <a:bevelT/>
            </a:sp3d>
          </p:spPr>
          <p:txBody>
            <a:bodyPr lIns="90000" tIns="46800" rIns="36000" bIns="46800">
              <a:prstTxWarp prst="textNoShape">
                <a:avLst/>
              </a:prstTxWarp>
              <a:spAutoFit/>
            </a:bodyPr>
            <a:lstStyle/>
            <a:p>
              <a:pPr>
                <a:defRPr/>
              </a:pPr>
              <a:endParaRPr lang="en-US" sz="2800">
                <a:latin typeface="Arial" pitchFamily="-111" charset="0"/>
                <a:ea typeface="Arial" pitchFamily="-111" charset="0"/>
                <a:cs typeface="Arial" pitchFamily="-111" charset="0"/>
              </a:endParaRPr>
            </a:p>
          </p:txBody>
        </p:sp>
      </p:grpSp>
      <p:sp>
        <p:nvSpPr>
          <p:cNvPr id="22531" name="AutoShape 47"/>
          <p:cNvSpPr>
            <a:spLocks noChangeArrowheads="1"/>
          </p:cNvSpPr>
          <p:nvPr/>
        </p:nvSpPr>
        <p:spPr bwMode="auto">
          <a:xfrm>
            <a:off x="6916738" y="5924550"/>
            <a:ext cx="368300" cy="633413"/>
          </a:xfrm>
          <a:prstGeom prst="flowChartInternalStorage">
            <a:avLst/>
          </a:prstGeom>
          <a:solidFill>
            <a:srgbClr val="FFB66D"/>
          </a:solidFill>
          <a:ln w="9525">
            <a:solidFill>
              <a:schemeClr val="tx1"/>
            </a:solidFill>
            <a:miter lim="800000"/>
            <a:headEnd/>
            <a:tailEnd/>
          </a:ln>
        </p:spPr>
        <p:txBody>
          <a:bodyPr lIns="90000" tIns="46800" rIns="36000" bIns="46800" anchor="ctr">
            <a:prstTxWarp prst="textNoShape">
              <a:avLst/>
            </a:prstTxWarp>
            <a:spAutoFit/>
          </a:bodyPr>
          <a:lstStyle/>
          <a:p>
            <a:pPr algn="ctr"/>
            <a:endParaRPr lang="en-US" sz="2800"/>
          </a:p>
        </p:txBody>
      </p:sp>
      <p:sp>
        <p:nvSpPr>
          <p:cNvPr id="22532" name="AutoShape 48"/>
          <p:cNvSpPr>
            <a:spLocks noChangeArrowheads="1"/>
          </p:cNvSpPr>
          <p:nvPr/>
        </p:nvSpPr>
        <p:spPr bwMode="auto">
          <a:xfrm>
            <a:off x="6421438" y="5884863"/>
            <a:ext cx="357187" cy="744537"/>
          </a:xfrm>
          <a:prstGeom prst="flowChartMultidocument">
            <a:avLst/>
          </a:prstGeom>
          <a:solidFill>
            <a:srgbClr val="FFB66D"/>
          </a:solidFill>
          <a:ln w="9525">
            <a:solidFill>
              <a:schemeClr val="tx1"/>
            </a:solidFill>
            <a:miter lim="800000"/>
            <a:headEnd/>
            <a:tailEnd/>
          </a:ln>
        </p:spPr>
        <p:txBody>
          <a:bodyPr lIns="90000" tIns="46800" rIns="36000" bIns="46800" anchor="ctr">
            <a:prstTxWarp prst="textNoShape">
              <a:avLst/>
            </a:prstTxWarp>
            <a:spAutoFit/>
          </a:bodyPr>
          <a:lstStyle/>
          <a:p>
            <a:pPr algn="ctr"/>
            <a:endParaRPr lang="en-US" sz="2800"/>
          </a:p>
        </p:txBody>
      </p:sp>
      <p:sp>
        <p:nvSpPr>
          <p:cNvPr id="22533" name="AutoShape 49"/>
          <p:cNvSpPr>
            <a:spLocks noChangeArrowheads="1"/>
          </p:cNvSpPr>
          <p:nvPr/>
        </p:nvSpPr>
        <p:spPr bwMode="auto">
          <a:xfrm>
            <a:off x="7385050" y="6008688"/>
            <a:ext cx="301625" cy="633412"/>
          </a:xfrm>
          <a:prstGeom prst="flowChartDocument">
            <a:avLst/>
          </a:prstGeom>
          <a:solidFill>
            <a:srgbClr val="FFB66D"/>
          </a:solidFill>
          <a:ln w="9525">
            <a:solidFill>
              <a:schemeClr val="tx1"/>
            </a:solidFill>
            <a:miter lim="800000"/>
            <a:headEnd/>
            <a:tailEnd/>
          </a:ln>
        </p:spPr>
        <p:txBody>
          <a:bodyPr lIns="90000" tIns="46800" rIns="36000" bIns="46800" anchor="ctr">
            <a:prstTxWarp prst="textNoShape">
              <a:avLst/>
            </a:prstTxWarp>
            <a:spAutoFit/>
          </a:bodyPr>
          <a:lstStyle/>
          <a:p>
            <a:pPr algn="ctr"/>
            <a:endParaRPr lang="en-US" sz="2800"/>
          </a:p>
        </p:txBody>
      </p:sp>
      <p:sp>
        <p:nvSpPr>
          <p:cNvPr id="160820" name="AutoShape 50"/>
          <p:cNvSpPr>
            <a:spLocks noChangeArrowheads="1"/>
          </p:cNvSpPr>
          <p:nvPr/>
        </p:nvSpPr>
        <p:spPr bwMode="auto">
          <a:xfrm>
            <a:off x="7817753" y="5990401"/>
            <a:ext cx="415022" cy="464702"/>
          </a:xfrm>
          <a:prstGeom prst="foldedCorner">
            <a:avLst>
              <a:gd name="adj" fmla="val 12500"/>
            </a:avLst>
          </a:prstGeom>
          <a:solidFill>
            <a:srgbClr val="FFB66D"/>
          </a:solidFill>
          <a:ln w="6350">
            <a:solidFill>
              <a:schemeClr val="tx1"/>
            </a:solidFill>
            <a:round/>
            <a:headEnd/>
            <a:tailEnd/>
          </a:ln>
          <a:scene3d>
            <a:camera prst="orthographicFront"/>
            <a:lightRig rig="threePt" dir="t"/>
          </a:scene3d>
          <a:sp3d/>
        </p:spPr>
        <p:txBody>
          <a:bodyPr wrap="none" lIns="90000" tIns="46800" rIns="36000" bIns="46800" anchor="ctr">
            <a:prstTxWarp prst="textNoShape">
              <a:avLst/>
            </a:prstTxWarp>
            <a:spAutoFit/>
          </a:bodyPr>
          <a:lstStyle/>
          <a:p>
            <a:pPr algn="ctr">
              <a:defRPr/>
            </a:pPr>
            <a:endParaRPr lang="en-US" sz="2800">
              <a:latin typeface="Arial" pitchFamily="-111" charset="0"/>
              <a:ea typeface="Arial" pitchFamily="-111" charset="0"/>
              <a:cs typeface="Arial" pitchFamily="-111" charset="0"/>
            </a:endParaRPr>
          </a:p>
        </p:txBody>
      </p:sp>
      <p:sp>
        <p:nvSpPr>
          <p:cNvPr id="67" name="AutoShape 42"/>
          <p:cNvSpPr>
            <a:spLocks noChangeArrowheads="1"/>
          </p:cNvSpPr>
          <p:nvPr/>
        </p:nvSpPr>
        <p:spPr bwMode="auto">
          <a:xfrm>
            <a:off x="6008688" y="6028359"/>
            <a:ext cx="321308" cy="516782"/>
          </a:xfrm>
          <a:prstGeom prst="can">
            <a:avLst>
              <a:gd name="adj" fmla="val 33184"/>
            </a:avLst>
          </a:prstGeom>
          <a:gradFill rotWithShape="1">
            <a:gsLst>
              <a:gs pos="0">
                <a:srgbClr val="BB7025"/>
              </a:gs>
              <a:gs pos="50000">
                <a:srgbClr val="FF9933"/>
              </a:gs>
              <a:gs pos="100000">
                <a:srgbClr val="BB7025"/>
              </a:gs>
            </a:gsLst>
            <a:lin ang="0" scaled="1"/>
          </a:gradFill>
          <a:ln w="9525">
            <a:noFill/>
            <a:round/>
            <a:headEnd/>
            <a:tailEnd/>
          </a:ln>
          <a:scene3d>
            <a:camera prst="orthographicFront"/>
            <a:lightRig rig="threePt" dir="t"/>
          </a:scene3d>
          <a:sp3d/>
        </p:spPr>
        <p:txBody>
          <a:bodyPr wrap="none" lIns="90000" tIns="46800" rIns="36000" bIns="46800" anchor="ctr">
            <a:prstTxWarp prst="textNoShape">
              <a:avLst/>
            </a:prstTxWarp>
            <a:spAutoFit/>
          </a:bodyPr>
          <a:lstStyle/>
          <a:p>
            <a:pPr algn="ctr">
              <a:defRPr/>
            </a:pPr>
            <a:endParaRPr lang="en-US" sz="2800">
              <a:latin typeface="Arial" pitchFamily="-111" charset="0"/>
              <a:ea typeface="Arial" pitchFamily="-111" charset="0"/>
              <a:cs typeface="Arial" pitchFamily="-111" charset="0"/>
            </a:endParaRPr>
          </a:p>
        </p:txBody>
      </p:sp>
      <p:sp>
        <p:nvSpPr>
          <p:cNvPr id="160780" name="Line 51"/>
          <p:cNvSpPr>
            <a:spLocks noChangeShapeType="1"/>
          </p:cNvSpPr>
          <p:nvPr/>
        </p:nvSpPr>
        <p:spPr bwMode="auto">
          <a:xfrm>
            <a:off x="3170238" y="5549394"/>
            <a:ext cx="0" cy="547328"/>
          </a:xfrm>
          <a:prstGeom prst="line">
            <a:avLst/>
          </a:prstGeom>
          <a:noFill/>
          <a:ln w="9525">
            <a:solidFill>
              <a:schemeClr val="tx1"/>
            </a:solidFill>
            <a:round/>
            <a:headEnd/>
            <a:tailEnd/>
          </a:ln>
          <a:scene3d>
            <a:camera prst="orthographicFront"/>
            <a:lightRig rig="threePt" dir="t"/>
          </a:scene3d>
          <a:sp3d>
            <a:bevelT/>
          </a:sp3d>
        </p:spPr>
        <p:txBody>
          <a:bodyPr lIns="90000" tIns="46800" rIns="36000" bIns="46800">
            <a:prstTxWarp prst="textNoShape">
              <a:avLst/>
            </a:prstTxWarp>
            <a:spAutoFit/>
          </a:bodyPr>
          <a:lstStyle/>
          <a:p>
            <a:pPr>
              <a:defRPr/>
            </a:pPr>
            <a:endParaRPr lang="en-US" sz="2800">
              <a:latin typeface="Arial" pitchFamily="-111" charset="0"/>
              <a:ea typeface="Arial" pitchFamily="-111" charset="0"/>
              <a:cs typeface="Arial" pitchFamily="-111" charset="0"/>
            </a:endParaRPr>
          </a:p>
        </p:txBody>
      </p:sp>
      <p:sp>
        <p:nvSpPr>
          <p:cNvPr id="160781" name="Line 52"/>
          <p:cNvSpPr>
            <a:spLocks noChangeShapeType="1"/>
          </p:cNvSpPr>
          <p:nvPr/>
        </p:nvSpPr>
        <p:spPr bwMode="auto">
          <a:xfrm>
            <a:off x="3535363" y="5549394"/>
            <a:ext cx="0" cy="547328"/>
          </a:xfrm>
          <a:prstGeom prst="line">
            <a:avLst/>
          </a:prstGeom>
          <a:noFill/>
          <a:ln w="9525">
            <a:solidFill>
              <a:schemeClr val="tx1"/>
            </a:solidFill>
            <a:round/>
            <a:headEnd/>
            <a:tailEnd/>
          </a:ln>
          <a:scene3d>
            <a:camera prst="orthographicFront"/>
            <a:lightRig rig="threePt" dir="t"/>
          </a:scene3d>
          <a:sp3d>
            <a:bevelT/>
          </a:sp3d>
        </p:spPr>
        <p:txBody>
          <a:bodyPr lIns="90000" tIns="46800" rIns="36000" bIns="46800">
            <a:prstTxWarp prst="textNoShape">
              <a:avLst/>
            </a:prstTxWarp>
            <a:spAutoFit/>
          </a:bodyPr>
          <a:lstStyle/>
          <a:p>
            <a:pPr>
              <a:defRPr/>
            </a:pPr>
            <a:endParaRPr lang="en-US" sz="2800">
              <a:latin typeface="Arial" pitchFamily="-111" charset="0"/>
              <a:ea typeface="Arial" pitchFamily="-111" charset="0"/>
              <a:cs typeface="Arial" pitchFamily="-111" charset="0"/>
            </a:endParaRPr>
          </a:p>
        </p:txBody>
      </p:sp>
      <p:sp>
        <p:nvSpPr>
          <p:cNvPr id="160782" name="Line 53"/>
          <p:cNvSpPr>
            <a:spLocks noChangeShapeType="1"/>
          </p:cNvSpPr>
          <p:nvPr/>
        </p:nvSpPr>
        <p:spPr bwMode="auto">
          <a:xfrm>
            <a:off x="4005263" y="5549394"/>
            <a:ext cx="0" cy="547328"/>
          </a:xfrm>
          <a:prstGeom prst="line">
            <a:avLst/>
          </a:prstGeom>
          <a:noFill/>
          <a:ln w="9525">
            <a:solidFill>
              <a:schemeClr val="tx1"/>
            </a:solidFill>
            <a:round/>
            <a:headEnd/>
            <a:tailEnd/>
          </a:ln>
          <a:scene3d>
            <a:camera prst="orthographicFront"/>
            <a:lightRig rig="threePt" dir="t"/>
          </a:scene3d>
          <a:sp3d>
            <a:bevelT/>
          </a:sp3d>
        </p:spPr>
        <p:txBody>
          <a:bodyPr lIns="90000" tIns="46800" rIns="36000" bIns="46800">
            <a:prstTxWarp prst="textNoShape">
              <a:avLst/>
            </a:prstTxWarp>
            <a:spAutoFit/>
          </a:bodyPr>
          <a:lstStyle/>
          <a:p>
            <a:pPr>
              <a:defRPr/>
            </a:pPr>
            <a:endParaRPr lang="en-US" sz="2800">
              <a:latin typeface="Arial" pitchFamily="-111" charset="0"/>
              <a:ea typeface="Arial" pitchFamily="-111" charset="0"/>
              <a:cs typeface="Arial" pitchFamily="-111" charset="0"/>
            </a:endParaRPr>
          </a:p>
        </p:txBody>
      </p:sp>
      <p:sp>
        <p:nvSpPr>
          <p:cNvPr id="160783" name="Line 54"/>
          <p:cNvSpPr>
            <a:spLocks noChangeShapeType="1"/>
          </p:cNvSpPr>
          <p:nvPr/>
        </p:nvSpPr>
        <p:spPr bwMode="auto">
          <a:xfrm>
            <a:off x="4395788" y="5549394"/>
            <a:ext cx="0" cy="547328"/>
          </a:xfrm>
          <a:prstGeom prst="line">
            <a:avLst/>
          </a:prstGeom>
          <a:noFill/>
          <a:ln w="9525">
            <a:solidFill>
              <a:schemeClr val="tx1"/>
            </a:solidFill>
            <a:round/>
            <a:headEnd/>
            <a:tailEnd/>
          </a:ln>
          <a:scene3d>
            <a:camera prst="orthographicFront"/>
            <a:lightRig rig="threePt" dir="t"/>
          </a:scene3d>
          <a:sp3d>
            <a:bevelT/>
          </a:sp3d>
        </p:spPr>
        <p:txBody>
          <a:bodyPr lIns="90000" tIns="46800" rIns="36000" bIns="46800">
            <a:prstTxWarp prst="textNoShape">
              <a:avLst/>
            </a:prstTxWarp>
            <a:spAutoFit/>
          </a:bodyPr>
          <a:lstStyle/>
          <a:p>
            <a:pPr>
              <a:defRPr/>
            </a:pPr>
            <a:endParaRPr lang="en-US" sz="2800">
              <a:latin typeface="Arial" pitchFamily="-111" charset="0"/>
              <a:ea typeface="Arial" pitchFamily="-111" charset="0"/>
              <a:cs typeface="Arial" pitchFamily="-111" charset="0"/>
            </a:endParaRPr>
          </a:p>
        </p:txBody>
      </p:sp>
      <p:sp>
        <p:nvSpPr>
          <p:cNvPr id="160784" name="Line 55"/>
          <p:cNvSpPr>
            <a:spLocks noChangeShapeType="1"/>
          </p:cNvSpPr>
          <p:nvPr/>
        </p:nvSpPr>
        <p:spPr bwMode="auto">
          <a:xfrm>
            <a:off x="4852988" y="5549394"/>
            <a:ext cx="0" cy="547328"/>
          </a:xfrm>
          <a:prstGeom prst="line">
            <a:avLst/>
          </a:prstGeom>
          <a:noFill/>
          <a:ln w="9525">
            <a:solidFill>
              <a:schemeClr val="tx1"/>
            </a:solidFill>
            <a:round/>
            <a:headEnd/>
            <a:tailEnd/>
          </a:ln>
          <a:scene3d>
            <a:camera prst="orthographicFront"/>
            <a:lightRig rig="threePt" dir="t"/>
          </a:scene3d>
          <a:sp3d>
            <a:bevelT/>
          </a:sp3d>
        </p:spPr>
        <p:txBody>
          <a:bodyPr lIns="90000" tIns="46800" rIns="36000" bIns="46800">
            <a:prstTxWarp prst="textNoShape">
              <a:avLst/>
            </a:prstTxWarp>
            <a:spAutoFit/>
          </a:bodyPr>
          <a:lstStyle/>
          <a:p>
            <a:pPr>
              <a:defRPr/>
            </a:pPr>
            <a:endParaRPr lang="en-US" sz="2800">
              <a:latin typeface="Arial" pitchFamily="-111" charset="0"/>
              <a:ea typeface="Arial" pitchFamily="-111" charset="0"/>
              <a:cs typeface="Arial" pitchFamily="-111" charset="0"/>
            </a:endParaRPr>
          </a:p>
        </p:txBody>
      </p:sp>
      <p:sp>
        <p:nvSpPr>
          <p:cNvPr id="160785" name="Line 56"/>
          <p:cNvSpPr>
            <a:spLocks noChangeShapeType="1"/>
          </p:cNvSpPr>
          <p:nvPr/>
        </p:nvSpPr>
        <p:spPr bwMode="auto">
          <a:xfrm>
            <a:off x="5237163" y="5549394"/>
            <a:ext cx="0" cy="547328"/>
          </a:xfrm>
          <a:prstGeom prst="line">
            <a:avLst/>
          </a:prstGeom>
          <a:noFill/>
          <a:ln w="9525">
            <a:solidFill>
              <a:schemeClr val="tx1"/>
            </a:solidFill>
            <a:round/>
            <a:headEnd/>
            <a:tailEnd/>
          </a:ln>
          <a:scene3d>
            <a:camera prst="orthographicFront"/>
            <a:lightRig rig="threePt" dir="t"/>
          </a:scene3d>
          <a:sp3d>
            <a:bevelT/>
          </a:sp3d>
        </p:spPr>
        <p:txBody>
          <a:bodyPr lIns="90000" tIns="46800" rIns="36000" bIns="46800">
            <a:prstTxWarp prst="textNoShape">
              <a:avLst/>
            </a:prstTxWarp>
            <a:spAutoFit/>
          </a:bodyPr>
          <a:lstStyle/>
          <a:p>
            <a:pPr>
              <a:defRPr/>
            </a:pPr>
            <a:endParaRPr lang="en-US" sz="2800">
              <a:latin typeface="Arial" pitchFamily="-111" charset="0"/>
              <a:ea typeface="Arial" pitchFamily="-111" charset="0"/>
              <a:cs typeface="Arial" pitchFamily="-111" charset="0"/>
            </a:endParaRPr>
          </a:p>
        </p:txBody>
      </p:sp>
      <p:sp>
        <p:nvSpPr>
          <p:cNvPr id="160786" name="AutoShape 14"/>
          <p:cNvSpPr>
            <a:spLocks noChangeArrowheads="1"/>
          </p:cNvSpPr>
          <p:nvPr/>
        </p:nvSpPr>
        <p:spPr bwMode="auto">
          <a:xfrm>
            <a:off x="3316288" y="3641725"/>
            <a:ext cx="4957762" cy="661988"/>
          </a:xfrm>
          <a:prstGeom prst="roundRect">
            <a:avLst>
              <a:gd name="adj" fmla="val 16667"/>
            </a:avLst>
          </a:prstGeom>
          <a:solidFill>
            <a:srgbClr val="990033"/>
          </a:solidFill>
          <a:ln w="9525">
            <a:noFill/>
            <a:round/>
            <a:headEnd/>
            <a:tailEnd/>
          </a:ln>
          <a:effectLst>
            <a:outerShdw blurRad="50800" dist="38100" dir="2700000" algn="tl" rotWithShape="0">
              <a:prstClr val="black">
                <a:alpha val="40000"/>
              </a:prstClr>
            </a:outerShdw>
          </a:effectLst>
          <a:scene3d>
            <a:camera prst="orthographicFront"/>
            <a:lightRig rig="threePt" dir="t"/>
          </a:scene3d>
          <a:sp3d prstMaterial="softEdge"/>
        </p:spPr>
        <p:txBody>
          <a:bodyPr wrap="none" lIns="90000" tIns="46800" rIns="36000" bIns="46800" anchor="ctr">
            <a:prstTxWarp prst="textNoShape">
              <a:avLst/>
            </a:prstTxWarp>
            <a:spAutoFit/>
          </a:bodyPr>
          <a:lstStyle/>
          <a:p>
            <a:pPr algn="ctr">
              <a:defRPr/>
            </a:pPr>
            <a:endParaRPr lang="en-US" sz="2800">
              <a:latin typeface="Arial" pitchFamily="-111" charset="0"/>
              <a:ea typeface="Arial" pitchFamily="-111" charset="0"/>
              <a:cs typeface="Arial" pitchFamily="-111" charset="0"/>
            </a:endParaRPr>
          </a:p>
        </p:txBody>
      </p:sp>
      <p:sp>
        <p:nvSpPr>
          <p:cNvPr id="160787" name="AutoShape 15"/>
          <p:cNvSpPr>
            <a:spLocks noChangeArrowheads="1"/>
          </p:cNvSpPr>
          <p:nvPr/>
        </p:nvSpPr>
        <p:spPr bwMode="auto">
          <a:xfrm>
            <a:off x="3316288" y="4421188"/>
            <a:ext cx="4957762" cy="661987"/>
          </a:xfrm>
          <a:prstGeom prst="roundRect">
            <a:avLst>
              <a:gd name="adj" fmla="val 16667"/>
            </a:avLst>
          </a:prstGeom>
          <a:solidFill>
            <a:srgbClr val="990033"/>
          </a:solidFill>
          <a:ln w="9525">
            <a:noFill/>
            <a:round/>
            <a:headEnd/>
            <a:tailEnd/>
          </a:ln>
          <a:effectLst>
            <a:outerShdw blurRad="50800" dist="38100" dir="2700000" algn="tl" rotWithShape="0">
              <a:prstClr val="black">
                <a:alpha val="40000"/>
              </a:prstClr>
            </a:outerShdw>
          </a:effectLst>
          <a:scene3d>
            <a:camera prst="orthographicFront"/>
            <a:lightRig rig="threePt" dir="t"/>
          </a:scene3d>
          <a:sp3d/>
        </p:spPr>
        <p:txBody>
          <a:bodyPr wrap="none" lIns="90000" tIns="46800" rIns="36000" bIns="46800" anchor="ctr">
            <a:prstTxWarp prst="textNoShape">
              <a:avLst/>
            </a:prstTxWarp>
            <a:spAutoFit/>
          </a:bodyPr>
          <a:lstStyle/>
          <a:p>
            <a:pPr algn="ctr">
              <a:defRPr/>
            </a:pPr>
            <a:endParaRPr lang="en-US" sz="2800">
              <a:latin typeface="Arial" pitchFamily="-111" charset="0"/>
              <a:ea typeface="Arial" pitchFamily="-111" charset="0"/>
              <a:cs typeface="Arial" pitchFamily="-111" charset="0"/>
            </a:endParaRPr>
          </a:p>
        </p:txBody>
      </p:sp>
      <p:sp>
        <p:nvSpPr>
          <p:cNvPr id="160788" name="AutoShape 16"/>
          <p:cNvSpPr>
            <a:spLocks noChangeArrowheads="1"/>
          </p:cNvSpPr>
          <p:nvPr/>
        </p:nvSpPr>
        <p:spPr bwMode="auto">
          <a:xfrm>
            <a:off x="5949950" y="5200650"/>
            <a:ext cx="2339975" cy="661988"/>
          </a:xfrm>
          <a:prstGeom prst="roundRect">
            <a:avLst>
              <a:gd name="adj" fmla="val 16667"/>
            </a:avLst>
          </a:prstGeom>
          <a:solidFill>
            <a:srgbClr val="990033"/>
          </a:solidFill>
          <a:ln w="9525">
            <a:noFill/>
            <a:round/>
            <a:headEnd/>
            <a:tailEnd/>
          </a:ln>
          <a:effectLst>
            <a:outerShdw blurRad="50800" dist="38100" dir="2700000" algn="tl" rotWithShape="0">
              <a:prstClr val="black">
                <a:alpha val="40000"/>
              </a:prstClr>
            </a:outerShdw>
          </a:effectLst>
          <a:scene3d>
            <a:camera prst="orthographicFront"/>
            <a:lightRig rig="threePt" dir="t"/>
          </a:scene3d>
          <a:sp3d/>
        </p:spPr>
        <p:txBody>
          <a:bodyPr lIns="90000" tIns="46800" rIns="36000" bIns="46800" anchor="ctr">
            <a:prstTxWarp prst="textNoShape">
              <a:avLst/>
            </a:prstTxWarp>
            <a:spAutoFit/>
          </a:bodyPr>
          <a:lstStyle/>
          <a:p>
            <a:pPr algn="ctr">
              <a:defRPr/>
            </a:pPr>
            <a:endParaRPr lang="en-US" sz="2800">
              <a:latin typeface="Arial" pitchFamily="-111" charset="0"/>
              <a:ea typeface="Arial" pitchFamily="-111" charset="0"/>
              <a:cs typeface="Arial" pitchFamily="-111" charset="0"/>
            </a:endParaRPr>
          </a:p>
        </p:txBody>
      </p:sp>
      <p:sp>
        <p:nvSpPr>
          <p:cNvPr id="160789" name="AutoShape 17"/>
          <p:cNvSpPr>
            <a:spLocks noChangeArrowheads="1"/>
          </p:cNvSpPr>
          <p:nvPr/>
        </p:nvSpPr>
        <p:spPr bwMode="auto">
          <a:xfrm>
            <a:off x="3316288" y="5200650"/>
            <a:ext cx="2433638" cy="661988"/>
          </a:xfrm>
          <a:prstGeom prst="roundRect">
            <a:avLst>
              <a:gd name="adj" fmla="val 16667"/>
            </a:avLst>
          </a:prstGeom>
          <a:solidFill>
            <a:srgbClr val="990033"/>
          </a:solidFill>
          <a:ln w="9525">
            <a:noFill/>
            <a:round/>
            <a:headEnd/>
            <a:tailEnd/>
          </a:ln>
          <a:effectLst>
            <a:outerShdw blurRad="50800" dist="38100" dir="2700000" algn="tl" rotWithShape="0">
              <a:prstClr val="black">
                <a:alpha val="40000"/>
              </a:prstClr>
            </a:outerShdw>
          </a:effectLst>
          <a:scene3d>
            <a:camera prst="orthographicFront"/>
            <a:lightRig rig="threePt" dir="t"/>
          </a:scene3d>
          <a:sp3d/>
        </p:spPr>
        <p:txBody>
          <a:bodyPr lIns="90000" tIns="46800" rIns="36000" bIns="46800" anchor="ctr">
            <a:prstTxWarp prst="textNoShape">
              <a:avLst/>
            </a:prstTxWarp>
            <a:spAutoFit/>
          </a:bodyPr>
          <a:lstStyle/>
          <a:p>
            <a:pPr algn="ctr">
              <a:defRPr/>
            </a:pPr>
            <a:endParaRPr lang="en-US" sz="2800">
              <a:latin typeface="Arial" pitchFamily="-111" charset="0"/>
              <a:ea typeface="Arial" pitchFamily="-111" charset="0"/>
              <a:cs typeface="Arial" pitchFamily="-111" charset="0"/>
            </a:endParaRPr>
          </a:p>
        </p:txBody>
      </p:sp>
      <p:sp>
        <p:nvSpPr>
          <p:cNvPr id="160790" name="Rectangle 18"/>
          <p:cNvSpPr>
            <a:spLocks noChangeArrowheads="1"/>
          </p:cNvSpPr>
          <p:nvPr/>
        </p:nvSpPr>
        <p:spPr bwMode="auto">
          <a:xfrm>
            <a:off x="3316288" y="3093634"/>
            <a:ext cx="2870200" cy="452510"/>
          </a:xfrm>
          <a:prstGeom prst="rect">
            <a:avLst/>
          </a:prstGeom>
          <a:solidFill>
            <a:srgbClr val="3372AB"/>
          </a:solidFill>
          <a:ln w="9525">
            <a:noFill/>
            <a:miter lim="800000"/>
            <a:headEnd/>
            <a:tailEnd/>
          </a:ln>
          <a:effectLst>
            <a:outerShdw blurRad="50800" dist="38100" dir="2700000" algn="tl" rotWithShape="0">
              <a:prstClr val="black">
                <a:alpha val="40000"/>
              </a:prstClr>
            </a:outerShdw>
          </a:effectLst>
          <a:scene3d>
            <a:camera prst="orthographicFront"/>
            <a:lightRig rig="soft" dir="t"/>
          </a:scene3d>
          <a:sp3d/>
        </p:spPr>
        <p:txBody>
          <a:bodyPr lIns="90000" tIns="46800" rIns="36000" bIns="46800" anchor="ctr">
            <a:prstTxWarp prst="textNoShape">
              <a:avLst/>
            </a:prstTxWarp>
            <a:spAutoFit/>
          </a:bodyPr>
          <a:lstStyle/>
          <a:p>
            <a:pPr algn="ctr">
              <a:defRPr/>
            </a:pPr>
            <a:endParaRPr lang="en-US" sz="2800">
              <a:latin typeface="Arial" pitchFamily="-111" charset="0"/>
              <a:ea typeface="Arial" pitchFamily="-111" charset="0"/>
              <a:cs typeface="Arial" pitchFamily="-111" charset="0"/>
            </a:endParaRPr>
          </a:p>
        </p:txBody>
      </p:sp>
      <p:sp>
        <p:nvSpPr>
          <p:cNvPr id="160791" name="Rectangle 19"/>
          <p:cNvSpPr>
            <a:spLocks noChangeArrowheads="1"/>
          </p:cNvSpPr>
          <p:nvPr/>
        </p:nvSpPr>
        <p:spPr bwMode="auto">
          <a:xfrm>
            <a:off x="6319838" y="3093634"/>
            <a:ext cx="1947862" cy="452510"/>
          </a:xfrm>
          <a:prstGeom prst="rect">
            <a:avLst/>
          </a:prstGeom>
          <a:solidFill>
            <a:srgbClr val="3372AB"/>
          </a:solid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p:spPr>
        <p:txBody>
          <a:bodyPr lIns="90000" tIns="46800" rIns="36000" bIns="46800" anchor="ctr">
            <a:prstTxWarp prst="textNoShape">
              <a:avLst/>
            </a:prstTxWarp>
            <a:spAutoFit/>
          </a:bodyPr>
          <a:lstStyle/>
          <a:p>
            <a:pPr algn="ctr">
              <a:defRPr/>
            </a:pPr>
            <a:endParaRPr lang="en-US" sz="2800">
              <a:latin typeface="Arial" pitchFamily="-111" charset="0"/>
              <a:ea typeface="Arial" pitchFamily="-111" charset="0"/>
              <a:cs typeface="Arial" pitchFamily="-111" charset="0"/>
            </a:endParaRPr>
          </a:p>
        </p:txBody>
      </p:sp>
      <p:sp>
        <p:nvSpPr>
          <p:cNvPr id="160792" name="AutoShape 20"/>
          <p:cNvSpPr>
            <a:spLocks noChangeArrowheads="1"/>
          </p:cNvSpPr>
          <p:nvPr/>
        </p:nvSpPr>
        <p:spPr bwMode="auto">
          <a:xfrm>
            <a:off x="8405813" y="3654425"/>
            <a:ext cx="484187" cy="2173288"/>
          </a:xfrm>
          <a:prstGeom prst="roundRect">
            <a:avLst>
              <a:gd name="adj" fmla="val 16667"/>
            </a:avLst>
          </a:prstGeom>
          <a:solidFill>
            <a:srgbClr val="993300"/>
          </a:solidFill>
          <a:ln w="9525">
            <a:noFill/>
            <a:round/>
            <a:headEnd/>
            <a:tailEnd/>
          </a:ln>
          <a:effectLst>
            <a:outerShdw blurRad="50800" dist="38100" dir="2700000" algn="tl" rotWithShape="0">
              <a:prstClr val="black">
                <a:alpha val="40000"/>
              </a:prstClr>
            </a:outerShdw>
          </a:effectLst>
          <a:scene3d>
            <a:camera prst="orthographicFront"/>
            <a:lightRig rig="threePt" dir="t"/>
          </a:scene3d>
          <a:sp3d/>
        </p:spPr>
        <p:txBody>
          <a:bodyPr wrap="none" lIns="90000" tIns="46800" rIns="36000" bIns="46800" anchor="ctr">
            <a:prstTxWarp prst="textNoShape">
              <a:avLst/>
            </a:prstTxWarp>
            <a:spAutoFit/>
          </a:bodyPr>
          <a:lstStyle/>
          <a:p>
            <a:pPr algn="ctr">
              <a:defRPr/>
            </a:pPr>
            <a:endParaRPr lang="en-US" sz="2800">
              <a:latin typeface="Arial" pitchFamily="-111" charset="0"/>
              <a:ea typeface="Arial" pitchFamily="-111" charset="0"/>
              <a:cs typeface="Arial" pitchFamily="-111" charset="0"/>
            </a:endParaRPr>
          </a:p>
        </p:txBody>
      </p:sp>
      <p:sp>
        <p:nvSpPr>
          <p:cNvPr id="160793" name="Text Box 21"/>
          <p:cNvSpPr txBox="1">
            <a:spLocks noChangeArrowheads="1"/>
          </p:cNvSpPr>
          <p:nvPr/>
        </p:nvSpPr>
        <p:spPr bwMode="auto">
          <a:xfrm>
            <a:off x="3886200" y="3178653"/>
            <a:ext cx="1873250" cy="312737"/>
          </a:xfrm>
          <a:prstGeom prst="rect">
            <a:avLst/>
          </a:prstGeom>
          <a:noFill/>
          <a:ln w="9525">
            <a:noFill/>
            <a:miter lim="800000"/>
            <a:headEnd/>
            <a:tailEnd/>
          </a:ln>
          <a:scene3d>
            <a:camera prst="orthographicFront"/>
            <a:lightRig rig="threePt" dir="t"/>
          </a:scene3d>
          <a:sp3d>
            <a:bevelT/>
          </a:sp3d>
        </p:spPr>
        <p:txBody>
          <a:bodyPr wrap="none" lIns="90000" tIns="46800" rIns="36000" bIns="46800">
            <a:prstTxWarp prst="textNoShape">
              <a:avLst/>
            </a:prstTxWarp>
            <a:spAutoFit/>
          </a:bodyPr>
          <a:lstStyle/>
          <a:p>
            <a:pPr>
              <a:lnSpc>
                <a:spcPct val="90000"/>
              </a:lnSpc>
              <a:defRPr/>
            </a:pPr>
            <a:r>
              <a:rPr lang="en-US" sz="1600" b="1">
                <a:solidFill>
                  <a:schemeClr val="bg1"/>
                </a:solidFill>
                <a:latin typeface="Arial" pitchFamily="-111" charset="0"/>
                <a:ea typeface="Arial" pitchFamily="-111" charset="0"/>
                <a:cs typeface="Arial" pitchFamily="-111" charset="0"/>
              </a:rPr>
              <a:t>Business Process</a:t>
            </a:r>
          </a:p>
        </p:txBody>
      </p:sp>
      <p:sp>
        <p:nvSpPr>
          <p:cNvPr id="160794" name="Text Box 22"/>
          <p:cNvSpPr txBox="1">
            <a:spLocks noChangeArrowheads="1"/>
          </p:cNvSpPr>
          <p:nvPr/>
        </p:nvSpPr>
        <p:spPr bwMode="auto">
          <a:xfrm>
            <a:off x="6353175" y="3164365"/>
            <a:ext cx="1808162" cy="312738"/>
          </a:xfrm>
          <a:prstGeom prst="rect">
            <a:avLst/>
          </a:prstGeom>
          <a:noFill/>
          <a:ln w="9525">
            <a:noFill/>
            <a:miter lim="800000"/>
            <a:headEnd/>
            <a:tailEnd/>
          </a:ln>
          <a:scene3d>
            <a:camera prst="orthographicFront"/>
            <a:lightRig rig="soft" dir="t"/>
          </a:scene3d>
          <a:sp3d>
            <a:bevelT h="57150"/>
          </a:sp3d>
        </p:spPr>
        <p:txBody>
          <a:bodyPr wrap="none" lIns="90000" tIns="46800" rIns="36000" bIns="46800">
            <a:prstTxWarp prst="textNoShape">
              <a:avLst/>
            </a:prstTxWarp>
            <a:spAutoFit/>
          </a:bodyPr>
          <a:lstStyle/>
          <a:p>
            <a:pPr>
              <a:lnSpc>
                <a:spcPct val="90000"/>
              </a:lnSpc>
              <a:defRPr/>
            </a:pPr>
            <a:r>
              <a:rPr lang="en-US" sz="1600" b="1">
                <a:solidFill>
                  <a:schemeClr val="bg1"/>
                </a:solidFill>
                <a:latin typeface="Arial" pitchFamily="-111" charset="0"/>
                <a:ea typeface="Arial" pitchFamily="-111" charset="0"/>
                <a:cs typeface="Arial" pitchFamily="-111" charset="0"/>
              </a:rPr>
              <a:t>Decision Support</a:t>
            </a:r>
          </a:p>
        </p:txBody>
      </p:sp>
      <p:sp>
        <p:nvSpPr>
          <p:cNvPr id="160795" name="Text Box 23"/>
          <p:cNvSpPr txBox="1">
            <a:spLocks noChangeArrowheads="1"/>
          </p:cNvSpPr>
          <p:nvPr/>
        </p:nvSpPr>
        <p:spPr bwMode="auto">
          <a:xfrm>
            <a:off x="3543300" y="3721100"/>
            <a:ext cx="1211263" cy="533400"/>
          </a:xfrm>
          <a:prstGeom prst="rect">
            <a:avLst/>
          </a:prstGeom>
          <a:noFill/>
          <a:ln w="9525">
            <a:noFill/>
            <a:miter lim="800000"/>
            <a:headEnd/>
            <a:tailEnd/>
          </a:ln>
          <a:scene3d>
            <a:camera prst="orthographicFront"/>
            <a:lightRig rig="threePt" dir="t"/>
          </a:scene3d>
          <a:sp3d>
            <a:bevelT/>
          </a:sp3d>
        </p:spPr>
        <p:txBody>
          <a:bodyPr wrap="none" lIns="90000" tIns="46800" rIns="36000" bIns="46800">
            <a:prstTxWarp prst="textNoShape">
              <a:avLst/>
            </a:prstTxWarp>
            <a:spAutoFit/>
          </a:bodyPr>
          <a:lstStyle/>
          <a:p>
            <a:pPr algn="ctr">
              <a:lnSpc>
                <a:spcPct val="90000"/>
              </a:lnSpc>
              <a:defRPr/>
            </a:pPr>
            <a:r>
              <a:rPr lang="en-US" sz="1600" b="1">
                <a:solidFill>
                  <a:schemeClr val="bg1"/>
                </a:solidFill>
                <a:latin typeface="Arial" pitchFamily="-111" charset="0"/>
                <a:ea typeface="Arial" pitchFamily="-111" charset="0"/>
                <a:cs typeface="Arial" pitchFamily="-111" charset="0"/>
              </a:rPr>
              <a:t>Structured </a:t>
            </a:r>
            <a:br>
              <a:rPr lang="en-US" sz="1600" b="1">
                <a:solidFill>
                  <a:schemeClr val="bg1"/>
                </a:solidFill>
                <a:latin typeface="Arial" pitchFamily="-111" charset="0"/>
                <a:ea typeface="Arial" pitchFamily="-111" charset="0"/>
                <a:cs typeface="Arial" pitchFamily="-111" charset="0"/>
              </a:rPr>
            </a:br>
            <a:r>
              <a:rPr lang="en-US" sz="1600" b="1">
                <a:solidFill>
                  <a:schemeClr val="bg1"/>
                </a:solidFill>
                <a:latin typeface="Arial" pitchFamily="-111" charset="0"/>
                <a:ea typeface="Arial" pitchFamily="-111" charset="0"/>
                <a:cs typeface="Arial" pitchFamily="-111" charset="0"/>
              </a:rPr>
              <a:t>Search</a:t>
            </a:r>
          </a:p>
        </p:txBody>
      </p:sp>
      <p:sp>
        <p:nvSpPr>
          <p:cNvPr id="160796" name="Text Box 24"/>
          <p:cNvSpPr txBox="1">
            <a:spLocks noChangeArrowheads="1"/>
          </p:cNvSpPr>
          <p:nvPr/>
        </p:nvSpPr>
        <p:spPr bwMode="auto">
          <a:xfrm>
            <a:off x="5189538" y="3727450"/>
            <a:ext cx="1246187" cy="533400"/>
          </a:xfrm>
          <a:prstGeom prst="rect">
            <a:avLst/>
          </a:prstGeom>
          <a:noFill/>
          <a:ln w="9525">
            <a:noFill/>
            <a:miter lim="800000"/>
            <a:headEnd/>
            <a:tailEnd/>
          </a:ln>
          <a:scene3d>
            <a:camera prst="orthographicFront"/>
            <a:lightRig rig="threePt" dir="t"/>
          </a:scene3d>
          <a:sp3d>
            <a:bevelT/>
          </a:sp3d>
        </p:spPr>
        <p:txBody>
          <a:bodyPr lIns="90000" tIns="46800" rIns="36000" bIns="46800">
            <a:prstTxWarp prst="textNoShape">
              <a:avLst/>
            </a:prstTxWarp>
            <a:spAutoFit/>
          </a:bodyPr>
          <a:lstStyle/>
          <a:p>
            <a:pPr algn="ctr">
              <a:lnSpc>
                <a:spcPct val="90000"/>
              </a:lnSpc>
              <a:defRPr/>
            </a:pPr>
            <a:r>
              <a:rPr lang="en-US" sz="1600" b="1">
                <a:solidFill>
                  <a:schemeClr val="bg1"/>
                </a:solidFill>
                <a:latin typeface="Arial" pitchFamily="-111" charset="0"/>
                <a:ea typeface="Arial" pitchFamily="-111" charset="0"/>
                <a:cs typeface="Arial" pitchFamily="-111" charset="0"/>
              </a:rPr>
              <a:t>Directed Navigation</a:t>
            </a:r>
          </a:p>
        </p:txBody>
      </p:sp>
      <p:sp>
        <p:nvSpPr>
          <p:cNvPr id="160797" name="Text Box 25"/>
          <p:cNvSpPr txBox="1">
            <a:spLocks noChangeArrowheads="1"/>
          </p:cNvSpPr>
          <p:nvPr/>
        </p:nvSpPr>
        <p:spPr bwMode="auto">
          <a:xfrm>
            <a:off x="6688138" y="3725863"/>
            <a:ext cx="1533525" cy="533400"/>
          </a:xfrm>
          <a:prstGeom prst="rect">
            <a:avLst/>
          </a:prstGeom>
          <a:noFill/>
          <a:ln w="9525">
            <a:noFill/>
            <a:miter lim="800000"/>
            <a:headEnd/>
            <a:tailEnd/>
          </a:ln>
          <a:scene3d>
            <a:camera prst="orthographicFront"/>
            <a:lightRig rig="threePt" dir="t"/>
          </a:scene3d>
          <a:sp3d>
            <a:bevelT/>
          </a:sp3d>
        </p:spPr>
        <p:txBody>
          <a:bodyPr lIns="90000" tIns="46800" rIns="36000" bIns="46800">
            <a:prstTxWarp prst="textNoShape">
              <a:avLst/>
            </a:prstTxWarp>
            <a:spAutoFit/>
          </a:bodyPr>
          <a:lstStyle/>
          <a:p>
            <a:pPr algn="ctr">
              <a:lnSpc>
                <a:spcPct val="90000"/>
              </a:lnSpc>
              <a:defRPr/>
            </a:pPr>
            <a:r>
              <a:rPr lang="en-US" sz="1600" b="1">
                <a:solidFill>
                  <a:schemeClr val="bg1"/>
                </a:solidFill>
                <a:latin typeface="Arial" pitchFamily="-111" charset="0"/>
                <a:ea typeface="Arial" pitchFamily="-111" charset="0"/>
                <a:cs typeface="Arial" pitchFamily="-111" charset="0"/>
              </a:rPr>
              <a:t>Keyword</a:t>
            </a:r>
            <a:br>
              <a:rPr lang="en-US" sz="1600" b="1">
                <a:solidFill>
                  <a:schemeClr val="bg1"/>
                </a:solidFill>
                <a:latin typeface="Arial" pitchFamily="-111" charset="0"/>
                <a:ea typeface="Arial" pitchFamily="-111" charset="0"/>
                <a:cs typeface="Arial" pitchFamily="-111" charset="0"/>
              </a:rPr>
            </a:br>
            <a:r>
              <a:rPr lang="en-US" sz="1600" b="1">
                <a:solidFill>
                  <a:schemeClr val="bg1"/>
                </a:solidFill>
                <a:latin typeface="Arial" pitchFamily="-111" charset="0"/>
                <a:ea typeface="Arial" pitchFamily="-111" charset="0"/>
                <a:cs typeface="Arial" pitchFamily="-111" charset="0"/>
              </a:rPr>
              <a:t>Search</a:t>
            </a:r>
          </a:p>
        </p:txBody>
      </p:sp>
      <p:sp>
        <p:nvSpPr>
          <p:cNvPr id="160798" name="Text Box 26"/>
          <p:cNvSpPr txBox="1">
            <a:spLocks noChangeArrowheads="1"/>
          </p:cNvSpPr>
          <p:nvPr/>
        </p:nvSpPr>
        <p:spPr bwMode="auto">
          <a:xfrm>
            <a:off x="3414713" y="4487863"/>
            <a:ext cx="1211262" cy="533400"/>
          </a:xfrm>
          <a:prstGeom prst="rect">
            <a:avLst/>
          </a:prstGeom>
          <a:noFill/>
          <a:ln w="9525">
            <a:noFill/>
            <a:miter lim="800000"/>
            <a:headEnd/>
            <a:tailEnd/>
          </a:ln>
          <a:scene3d>
            <a:camera prst="orthographicFront"/>
            <a:lightRig rig="threePt" dir="t"/>
          </a:scene3d>
          <a:sp3d>
            <a:bevelT/>
          </a:sp3d>
        </p:spPr>
        <p:txBody>
          <a:bodyPr wrap="none" lIns="90000" tIns="46800" rIns="36000" bIns="46800">
            <a:prstTxWarp prst="textNoShape">
              <a:avLst/>
            </a:prstTxWarp>
            <a:spAutoFit/>
          </a:bodyPr>
          <a:lstStyle/>
          <a:p>
            <a:pPr algn="ctr">
              <a:lnSpc>
                <a:spcPct val="90000"/>
              </a:lnSpc>
              <a:defRPr/>
            </a:pPr>
            <a:r>
              <a:rPr lang="en-US" sz="1600" b="1">
                <a:solidFill>
                  <a:schemeClr val="bg1"/>
                </a:solidFill>
                <a:latin typeface="Arial" pitchFamily="-111" charset="0"/>
                <a:ea typeface="Arial" pitchFamily="-111" charset="0"/>
                <a:cs typeface="Arial" pitchFamily="-111" charset="0"/>
              </a:rPr>
              <a:t>Structured </a:t>
            </a:r>
            <a:br>
              <a:rPr lang="en-US" sz="1600" b="1">
                <a:solidFill>
                  <a:schemeClr val="bg1"/>
                </a:solidFill>
                <a:latin typeface="Arial" pitchFamily="-111" charset="0"/>
                <a:ea typeface="Arial" pitchFamily="-111" charset="0"/>
                <a:cs typeface="Arial" pitchFamily="-111" charset="0"/>
              </a:rPr>
            </a:br>
            <a:r>
              <a:rPr lang="en-US" sz="1600" b="1">
                <a:solidFill>
                  <a:schemeClr val="bg1"/>
                </a:solidFill>
                <a:latin typeface="Arial" pitchFamily="-111" charset="0"/>
                <a:ea typeface="Arial" pitchFamily="-111" charset="0"/>
                <a:cs typeface="Arial" pitchFamily="-111" charset="0"/>
              </a:rPr>
              <a:t>3D Index</a:t>
            </a:r>
          </a:p>
        </p:txBody>
      </p:sp>
      <p:sp>
        <p:nvSpPr>
          <p:cNvPr id="160799" name="Text Box 27"/>
          <p:cNvSpPr txBox="1">
            <a:spLocks noChangeArrowheads="1"/>
          </p:cNvSpPr>
          <p:nvPr/>
        </p:nvSpPr>
        <p:spPr bwMode="auto">
          <a:xfrm>
            <a:off x="4543425" y="4587875"/>
            <a:ext cx="1447800" cy="312738"/>
          </a:xfrm>
          <a:prstGeom prst="rect">
            <a:avLst/>
          </a:prstGeom>
          <a:noFill/>
          <a:ln w="9525">
            <a:noFill/>
            <a:miter lim="800000"/>
            <a:headEnd/>
            <a:tailEnd/>
          </a:ln>
          <a:scene3d>
            <a:camera prst="orthographicFront"/>
            <a:lightRig rig="threePt" dir="t"/>
          </a:scene3d>
          <a:sp3d>
            <a:bevelT/>
          </a:sp3d>
        </p:spPr>
        <p:txBody>
          <a:bodyPr wrap="none" lIns="90000" tIns="46800" rIns="36000" bIns="46800">
            <a:prstTxWarp prst="textNoShape">
              <a:avLst/>
            </a:prstTxWarp>
            <a:spAutoFit/>
          </a:bodyPr>
          <a:lstStyle/>
          <a:p>
            <a:pPr algn="ctr">
              <a:lnSpc>
                <a:spcPct val="90000"/>
              </a:lnSpc>
              <a:defRPr/>
            </a:pPr>
            <a:r>
              <a:rPr lang="en-US" sz="1600" b="1">
                <a:solidFill>
                  <a:schemeClr val="bg1"/>
                </a:solidFill>
                <a:latin typeface="Arial" pitchFamily="-111" charset="0"/>
                <a:ea typeface="Arial" pitchFamily="-111" charset="0"/>
                <a:cs typeface="Arial" pitchFamily="-111" charset="0"/>
              </a:rPr>
              <a:t>Classification</a:t>
            </a:r>
          </a:p>
        </p:txBody>
      </p:sp>
      <p:sp>
        <p:nvSpPr>
          <p:cNvPr id="160800" name="Text Box 28"/>
          <p:cNvSpPr txBox="1">
            <a:spLocks noChangeArrowheads="1"/>
          </p:cNvSpPr>
          <p:nvPr/>
        </p:nvSpPr>
        <p:spPr bwMode="auto">
          <a:xfrm>
            <a:off x="5989638" y="4587875"/>
            <a:ext cx="1141412" cy="312738"/>
          </a:xfrm>
          <a:prstGeom prst="rect">
            <a:avLst/>
          </a:prstGeom>
          <a:noFill/>
          <a:ln w="9525">
            <a:noFill/>
            <a:miter lim="800000"/>
            <a:headEnd/>
            <a:tailEnd/>
          </a:ln>
          <a:scene3d>
            <a:camera prst="orthographicFront"/>
            <a:lightRig rig="threePt" dir="t"/>
          </a:scene3d>
          <a:sp3d>
            <a:bevelT/>
          </a:sp3d>
        </p:spPr>
        <p:txBody>
          <a:bodyPr wrap="none" lIns="90000" tIns="46800" rIns="36000" bIns="46800">
            <a:prstTxWarp prst="textNoShape">
              <a:avLst/>
            </a:prstTxWarp>
            <a:spAutoFit/>
          </a:bodyPr>
          <a:lstStyle/>
          <a:p>
            <a:pPr algn="ctr">
              <a:lnSpc>
                <a:spcPct val="90000"/>
              </a:lnSpc>
              <a:defRPr/>
            </a:pPr>
            <a:r>
              <a:rPr lang="en-US" sz="1600" b="1">
                <a:solidFill>
                  <a:schemeClr val="bg1"/>
                </a:solidFill>
                <a:latin typeface="Arial" pitchFamily="-111" charset="0"/>
                <a:ea typeface="Arial" pitchFamily="-111" charset="0"/>
                <a:cs typeface="Arial" pitchFamily="-111" charset="0"/>
              </a:rPr>
              <a:t>Taxonomy</a:t>
            </a:r>
          </a:p>
        </p:txBody>
      </p:sp>
      <p:sp>
        <p:nvSpPr>
          <p:cNvPr id="160801" name="Text Box 29"/>
          <p:cNvSpPr txBox="1">
            <a:spLocks noChangeArrowheads="1"/>
          </p:cNvSpPr>
          <p:nvPr/>
        </p:nvSpPr>
        <p:spPr bwMode="auto">
          <a:xfrm>
            <a:off x="7177088" y="4487863"/>
            <a:ext cx="984250" cy="533400"/>
          </a:xfrm>
          <a:prstGeom prst="rect">
            <a:avLst/>
          </a:prstGeom>
          <a:noFill/>
          <a:ln w="9525">
            <a:noFill/>
            <a:miter lim="800000"/>
            <a:headEnd/>
            <a:tailEnd/>
          </a:ln>
          <a:scene3d>
            <a:camera prst="orthographicFront"/>
            <a:lightRig rig="threePt" dir="t"/>
          </a:scene3d>
          <a:sp3d>
            <a:bevelT/>
          </a:sp3d>
        </p:spPr>
        <p:txBody>
          <a:bodyPr wrap="none" lIns="90000" tIns="46800" rIns="36000" bIns="46800">
            <a:prstTxWarp prst="textNoShape">
              <a:avLst/>
            </a:prstTxWarp>
            <a:spAutoFit/>
          </a:bodyPr>
          <a:lstStyle/>
          <a:p>
            <a:pPr algn="ctr">
              <a:lnSpc>
                <a:spcPct val="90000"/>
              </a:lnSpc>
              <a:defRPr/>
            </a:pPr>
            <a:r>
              <a:rPr lang="en-US" sz="1600" b="1">
                <a:solidFill>
                  <a:schemeClr val="bg1"/>
                </a:solidFill>
                <a:latin typeface="Arial" pitchFamily="-111" charset="0"/>
                <a:ea typeface="Arial" pitchFamily="-111" charset="0"/>
                <a:cs typeface="Arial" pitchFamily="-111" charset="0"/>
              </a:rPr>
              <a:t>Keyword</a:t>
            </a:r>
            <a:br>
              <a:rPr lang="en-US" sz="1600" b="1">
                <a:solidFill>
                  <a:schemeClr val="bg1"/>
                </a:solidFill>
                <a:latin typeface="Arial" pitchFamily="-111" charset="0"/>
                <a:ea typeface="Arial" pitchFamily="-111" charset="0"/>
                <a:cs typeface="Arial" pitchFamily="-111" charset="0"/>
              </a:rPr>
            </a:br>
            <a:r>
              <a:rPr lang="en-US" sz="1600" b="1">
                <a:solidFill>
                  <a:schemeClr val="bg1"/>
                </a:solidFill>
                <a:latin typeface="Arial" pitchFamily="-111" charset="0"/>
                <a:ea typeface="Arial" pitchFamily="-111" charset="0"/>
                <a:cs typeface="Arial" pitchFamily="-111" charset="0"/>
              </a:rPr>
              <a:t>Index</a:t>
            </a:r>
          </a:p>
        </p:txBody>
      </p:sp>
      <p:sp>
        <p:nvSpPr>
          <p:cNvPr id="160802" name="Text Box 30"/>
          <p:cNvSpPr txBox="1">
            <a:spLocks noChangeArrowheads="1"/>
          </p:cNvSpPr>
          <p:nvPr/>
        </p:nvSpPr>
        <p:spPr bwMode="auto">
          <a:xfrm>
            <a:off x="3994150" y="5373688"/>
            <a:ext cx="1154113" cy="312737"/>
          </a:xfrm>
          <a:prstGeom prst="rect">
            <a:avLst/>
          </a:prstGeom>
          <a:noFill/>
          <a:ln w="9525">
            <a:noFill/>
            <a:miter lim="800000"/>
            <a:headEnd/>
            <a:tailEnd/>
          </a:ln>
          <a:scene3d>
            <a:camera prst="orthographicFront"/>
            <a:lightRig rig="threePt" dir="t"/>
          </a:scene3d>
          <a:sp3d>
            <a:bevelT/>
          </a:sp3d>
        </p:spPr>
        <p:txBody>
          <a:bodyPr wrap="none" lIns="90000" tIns="46800" rIns="36000" bIns="46800">
            <a:prstTxWarp prst="textNoShape">
              <a:avLst/>
            </a:prstTxWarp>
            <a:spAutoFit/>
          </a:bodyPr>
          <a:lstStyle/>
          <a:p>
            <a:pPr algn="ctr">
              <a:lnSpc>
                <a:spcPct val="90000"/>
              </a:lnSpc>
              <a:defRPr/>
            </a:pPr>
            <a:r>
              <a:rPr lang="en-US" sz="1600" b="1">
                <a:solidFill>
                  <a:schemeClr val="bg1"/>
                </a:solidFill>
                <a:latin typeface="Arial" pitchFamily="-111" charset="0"/>
                <a:ea typeface="Arial" pitchFamily="-111" charset="0"/>
                <a:cs typeface="Arial" pitchFamily="-111" charset="0"/>
              </a:rPr>
              <a:t>Structured</a:t>
            </a:r>
          </a:p>
        </p:txBody>
      </p:sp>
      <p:sp>
        <p:nvSpPr>
          <p:cNvPr id="160803" name="Text Box 31"/>
          <p:cNvSpPr txBox="1">
            <a:spLocks noChangeArrowheads="1"/>
          </p:cNvSpPr>
          <p:nvPr/>
        </p:nvSpPr>
        <p:spPr bwMode="auto">
          <a:xfrm>
            <a:off x="6456363" y="5373688"/>
            <a:ext cx="1400175" cy="312737"/>
          </a:xfrm>
          <a:prstGeom prst="rect">
            <a:avLst/>
          </a:prstGeom>
          <a:noFill/>
          <a:ln w="9525">
            <a:noFill/>
            <a:miter lim="800000"/>
            <a:headEnd/>
            <a:tailEnd/>
          </a:ln>
          <a:scene3d>
            <a:camera prst="orthographicFront"/>
            <a:lightRig rig="threePt" dir="t"/>
          </a:scene3d>
          <a:sp3d>
            <a:bevelT/>
          </a:sp3d>
        </p:spPr>
        <p:txBody>
          <a:bodyPr wrap="none" lIns="90000" tIns="46800" rIns="36000" bIns="46800">
            <a:prstTxWarp prst="textNoShape">
              <a:avLst/>
            </a:prstTxWarp>
            <a:spAutoFit/>
          </a:bodyPr>
          <a:lstStyle/>
          <a:p>
            <a:pPr algn="ctr">
              <a:lnSpc>
                <a:spcPct val="90000"/>
              </a:lnSpc>
              <a:defRPr/>
            </a:pPr>
            <a:r>
              <a:rPr lang="en-US" sz="1600" b="1">
                <a:solidFill>
                  <a:schemeClr val="bg1"/>
                </a:solidFill>
                <a:latin typeface="Arial" pitchFamily="-111" charset="0"/>
                <a:ea typeface="Arial" pitchFamily="-111" charset="0"/>
                <a:cs typeface="Arial" pitchFamily="-111" charset="0"/>
              </a:rPr>
              <a:t>Unstructured</a:t>
            </a:r>
          </a:p>
        </p:txBody>
      </p:sp>
      <p:sp>
        <p:nvSpPr>
          <p:cNvPr id="160804" name="Text Box 32"/>
          <p:cNvSpPr txBox="1">
            <a:spLocks noChangeArrowheads="1"/>
          </p:cNvSpPr>
          <p:nvPr/>
        </p:nvSpPr>
        <p:spPr bwMode="auto">
          <a:xfrm>
            <a:off x="8334375" y="3963988"/>
            <a:ext cx="569912" cy="1527175"/>
          </a:xfrm>
          <a:prstGeom prst="rect">
            <a:avLst/>
          </a:prstGeom>
          <a:noFill/>
          <a:ln w="9525">
            <a:noFill/>
            <a:miter lim="800000"/>
            <a:headEnd/>
            <a:tailEnd/>
          </a:ln>
          <a:scene3d>
            <a:camera prst="orthographicFront"/>
            <a:lightRig rig="threePt" dir="t"/>
          </a:scene3d>
          <a:sp3d>
            <a:bevelT/>
          </a:sp3d>
        </p:spPr>
        <p:txBody>
          <a:bodyPr vert="eaVert" wrap="none" lIns="90000" tIns="46800" rIns="36000" bIns="46800">
            <a:prstTxWarp prst="textNoShape">
              <a:avLst/>
            </a:prstTxWarp>
            <a:spAutoFit/>
          </a:bodyPr>
          <a:lstStyle/>
          <a:p>
            <a:pPr algn="ctr">
              <a:lnSpc>
                <a:spcPct val="90000"/>
              </a:lnSpc>
              <a:defRPr/>
            </a:pPr>
            <a:r>
              <a:rPr lang="en-US" sz="1600" b="1">
                <a:solidFill>
                  <a:schemeClr val="bg1"/>
                </a:solidFill>
                <a:latin typeface="Arial" pitchFamily="-111" charset="0"/>
                <a:ea typeface="Arial" pitchFamily="-111" charset="0"/>
                <a:cs typeface="Arial" pitchFamily="-111" charset="0"/>
              </a:rPr>
              <a:t>Administration</a:t>
            </a:r>
            <a:br>
              <a:rPr lang="en-US" sz="1600" b="1">
                <a:solidFill>
                  <a:schemeClr val="bg1"/>
                </a:solidFill>
                <a:latin typeface="Arial" pitchFamily="-111" charset="0"/>
                <a:ea typeface="Arial" pitchFamily="-111" charset="0"/>
                <a:cs typeface="Arial" pitchFamily="-111" charset="0"/>
              </a:rPr>
            </a:br>
            <a:r>
              <a:rPr lang="en-US" sz="1600" b="1">
                <a:solidFill>
                  <a:schemeClr val="bg1"/>
                </a:solidFill>
                <a:latin typeface="Arial" pitchFamily="-111" charset="0"/>
                <a:ea typeface="Arial" pitchFamily="-111" charset="0"/>
                <a:cs typeface="Arial" pitchFamily="-111" charset="0"/>
              </a:rPr>
              <a:t>&amp; Security</a:t>
            </a:r>
          </a:p>
        </p:txBody>
      </p:sp>
      <p:sp>
        <p:nvSpPr>
          <p:cNvPr id="160807" name="AutoShape 33"/>
          <p:cNvSpPr>
            <a:spLocks noChangeArrowheads="1"/>
          </p:cNvSpPr>
          <p:nvPr/>
        </p:nvSpPr>
        <p:spPr bwMode="auto">
          <a:xfrm>
            <a:off x="3267727" y="6041661"/>
            <a:ext cx="321388" cy="512314"/>
          </a:xfrm>
          <a:prstGeom prst="can">
            <a:avLst>
              <a:gd name="adj" fmla="val 33184"/>
            </a:avLst>
          </a:prstGeom>
          <a:gradFill rotWithShape="1">
            <a:gsLst>
              <a:gs pos="0">
                <a:srgbClr val="BB7025"/>
              </a:gs>
              <a:gs pos="50000">
                <a:srgbClr val="FF9933"/>
              </a:gs>
              <a:gs pos="100000">
                <a:srgbClr val="BB7025"/>
              </a:gs>
            </a:gsLst>
            <a:lin ang="0" scaled="1"/>
          </a:gradFill>
          <a:ln w="9525">
            <a:noFill/>
            <a:round/>
            <a:headEnd/>
            <a:tailEnd/>
          </a:ln>
          <a:scene3d>
            <a:camera prst="orthographicFront"/>
            <a:lightRig rig="threePt" dir="t"/>
          </a:scene3d>
          <a:sp3d/>
        </p:spPr>
        <p:txBody>
          <a:bodyPr wrap="none" lIns="90000" tIns="46800" rIns="36000" bIns="46800" anchor="ctr">
            <a:prstTxWarp prst="textNoShape">
              <a:avLst/>
            </a:prstTxWarp>
            <a:spAutoFit/>
          </a:bodyPr>
          <a:lstStyle/>
          <a:p>
            <a:pPr algn="ctr">
              <a:defRPr/>
            </a:pPr>
            <a:endParaRPr lang="en-US" sz="2800">
              <a:latin typeface="Arial" pitchFamily="-111" charset="0"/>
              <a:ea typeface="Arial" pitchFamily="-111" charset="0"/>
              <a:cs typeface="Arial" pitchFamily="-111" charset="0"/>
            </a:endParaRPr>
          </a:p>
        </p:txBody>
      </p:sp>
      <p:sp>
        <p:nvSpPr>
          <p:cNvPr id="160808" name="AutoShape 34"/>
          <p:cNvSpPr>
            <a:spLocks noChangeArrowheads="1"/>
          </p:cNvSpPr>
          <p:nvPr/>
        </p:nvSpPr>
        <p:spPr bwMode="auto">
          <a:xfrm>
            <a:off x="3635752" y="6041715"/>
            <a:ext cx="321388" cy="516927"/>
          </a:xfrm>
          <a:prstGeom prst="can">
            <a:avLst>
              <a:gd name="adj" fmla="val 33184"/>
            </a:avLst>
          </a:prstGeom>
          <a:gradFill rotWithShape="1">
            <a:gsLst>
              <a:gs pos="0">
                <a:srgbClr val="BB7025"/>
              </a:gs>
              <a:gs pos="50000">
                <a:srgbClr val="FF9933"/>
              </a:gs>
              <a:gs pos="100000">
                <a:srgbClr val="BB7025"/>
              </a:gs>
            </a:gsLst>
            <a:lin ang="0" scaled="1"/>
          </a:gradFill>
          <a:ln w="9525">
            <a:noFill/>
            <a:round/>
            <a:headEnd/>
            <a:tailEnd/>
          </a:ln>
          <a:scene3d>
            <a:camera prst="orthographicFront"/>
            <a:lightRig rig="threePt" dir="t"/>
          </a:scene3d>
          <a:sp3d/>
        </p:spPr>
        <p:txBody>
          <a:bodyPr wrap="none" lIns="90000" tIns="46800" rIns="36000" bIns="46800" anchor="ctr">
            <a:prstTxWarp prst="textNoShape">
              <a:avLst/>
            </a:prstTxWarp>
            <a:spAutoFit/>
          </a:bodyPr>
          <a:lstStyle/>
          <a:p>
            <a:pPr algn="ctr">
              <a:defRPr/>
            </a:pPr>
            <a:endParaRPr lang="en-US" sz="2800">
              <a:latin typeface="Arial" pitchFamily="-111" charset="0"/>
              <a:ea typeface="Arial" pitchFamily="-111" charset="0"/>
              <a:cs typeface="Arial" pitchFamily="-111" charset="0"/>
            </a:endParaRPr>
          </a:p>
        </p:txBody>
      </p:sp>
      <p:sp>
        <p:nvSpPr>
          <p:cNvPr id="160810" name="AutoShape 38"/>
          <p:cNvSpPr>
            <a:spLocks noChangeArrowheads="1"/>
          </p:cNvSpPr>
          <p:nvPr/>
        </p:nvSpPr>
        <p:spPr bwMode="auto">
          <a:xfrm>
            <a:off x="4111116" y="6041661"/>
            <a:ext cx="321388" cy="512314"/>
          </a:xfrm>
          <a:prstGeom prst="can">
            <a:avLst>
              <a:gd name="adj" fmla="val 33184"/>
            </a:avLst>
          </a:prstGeom>
          <a:gradFill rotWithShape="1">
            <a:gsLst>
              <a:gs pos="0">
                <a:srgbClr val="BB7025"/>
              </a:gs>
              <a:gs pos="50000">
                <a:srgbClr val="FF9933"/>
              </a:gs>
              <a:gs pos="100000">
                <a:srgbClr val="BB7025"/>
              </a:gs>
            </a:gsLst>
            <a:lin ang="0" scaled="1"/>
          </a:gradFill>
          <a:ln w="9525">
            <a:noFill/>
            <a:round/>
            <a:headEnd/>
            <a:tailEnd/>
          </a:ln>
          <a:scene3d>
            <a:camera prst="orthographicFront"/>
            <a:lightRig rig="threePt" dir="t"/>
          </a:scene3d>
          <a:sp3d/>
        </p:spPr>
        <p:txBody>
          <a:bodyPr wrap="none" lIns="90000" tIns="46800" rIns="36000" bIns="46800" anchor="ctr">
            <a:prstTxWarp prst="textNoShape">
              <a:avLst/>
            </a:prstTxWarp>
            <a:spAutoFit/>
          </a:bodyPr>
          <a:lstStyle/>
          <a:p>
            <a:pPr algn="ctr">
              <a:defRPr/>
            </a:pPr>
            <a:endParaRPr lang="en-US" sz="2800">
              <a:latin typeface="Arial" pitchFamily="-111" charset="0"/>
              <a:ea typeface="Arial" pitchFamily="-111" charset="0"/>
              <a:cs typeface="Arial" pitchFamily="-111" charset="0"/>
            </a:endParaRPr>
          </a:p>
        </p:txBody>
      </p:sp>
      <p:sp>
        <p:nvSpPr>
          <p:cNvPr id="160811" name="AutoShape 39"/>
          <p:cNvSpPr>
            <a:spLocks noChangeArrowheads="1"/>
          </p:cNvSpPr>
          <p:nvPr/>
        </p:nvSpPr>
        <p:spPr bwMode="auto">
          <a:xfrm>
            <a:off x="4496896" y="6041715"/>
            <a:ext cx="321388" cy="516927"/>
          </a:xfrm>
          <a:prstGeom prst="can">
            <a:avLst>
              <a:gd name="adj" fmla="val 33184"/>
            </a:avLst>
          </a:prstGeom>
          <a:gradFill rotWithShape="1">
            <a:gsLst>
              <a:gs pos="0">
                <a:srgbClr val="BB7025"/>
              </a:gs>
              <a:gs pos="50000">
                <a:srgbClr val="FF9933"/>
              </a:gs>
              <a:gs pos="100000">
                <a:srgbClr val="BB7025"/>
              </a:gs>
            </a:gsLst>
            <a:lin ang="0" scaled="1"/>
          </a:gradFill>
          <a:ln w="9525">
            <a:noFill/>
            <a:round/>
            <a:headEnd/>
            <a:tailEnd/>
          </a:ln>
          <a:scene3d>
            <a:camera prst="orthographicFront"/>
            <a:lightRig rig="threePt" dir="t"/>
          </a:scene3d>
          <a:sp3d/>
        </p:spPr>
        <p:txBody>
          <a:bodyPr wrap="none" lIns="90000" tIns="46800" rIns="36000" bIns="46800" anchor="ctr">
            <a:prstTxWarp prst="textNoShape">
              <a:avLst/>
            </a:prstTxWarp>
            <a:spAutoFit/>
          </a:bodyPr>
          <a:lstStyle/>
          <a:p>
            <a:pPr algn="ctr">
              <a:defRPr/>
            </a:pPr>
            <a:endParaRPr lang="en-US" sz="2800">
              <a:latin typeface="Arial" pitchFamily="-111" charset="0"/>
              <a:ea typeface="Arial" pitchFamily="-111" charset="0"/>
              <a:cs typeface="Arial" pitchFamily="-111" charset="0"/>
            </a:endParaRPr>
          </a:p>
        </p:txBody>
      </p:sp>
      <p:sp>
        <p:nvSpPr>
          <p:cNvPr id="160813" name="AutoShape 41"/>
          <p:cNvSpPr>
            <a:spLocks noChangeArrowheads="1"/>
          </p:cNvSpPr>
          <p:nvPr/>
        </p:nvSpPr>
        <p:spPr bwMode="auto">
          <a:xfrm>
            <a:off x="4963383" y="6029958"/>
            <a:ext cx="321387" cy="516839"/>
          </a:xfrm>
          <a:prstGeom prst="can">
            <a:avLst>
              <a:gd name="adj" fmla="val 33184"/>
            </a:avLst>
          </a:prstGeom>
          <a:gradFill rotWithShape="1">
            <a:gsLst>
              <a:gs pos="0">
                <a:srgbClr val="BB7025"/>
              </a:gs>
              <a:gs pos="50000">
                <a:srgbClr val="FF9933"/>
              </a:gs>
              <a:gs pos="100000">
                <a:srgbClr val="BB7025"/>
              </a:gs>
            </a:gsLst>
            <a:lin ang="0" scaled="1"/>
          </a:gradFill>
          <a:ln w="9525">
            <a:noFill/>
            <a:round/>
            <a:headEnd/>
            <a:tailEnd/>
          </a:ln>
          <a:scene3d>
            <a:camera prst="orthographicFront"/>
            <a:lightRig rig="threePt" dir="t"/>
          </a:scene3d>
          <a:sp3d/>
        </p:spPr>
        <p:txBody>
          <a:bodyPr wrap="none" lIns="90000" tIns="46800" rIns="36000" bIns="46800" anchor="ctr">
            <a:prstTxWarp prst="textNoShape">
              <a:avLst/>
            </a:prstTxWarp>
            <a:spAutoFit/>
          </a:bodyPr>
          <a:lstStyle/>
          <a:p>
            <a:pPr algn="ctr">
              <a:defRPr/>
            </a:pPr>
            <a:endParaRPr lang="en-US" sz="2800">
              <a:latin typeface="Arial" pitchFamily="-111" charset="0"/>
              <a:ea typeface="Arial" pitchFamily="-111" charset="0"/>
              <a:cs typeface="Arial" pitchFamily="-111" charset="0"/>
            </a:endParaRPr>
          </a:p>
        </p:txBody>
      </p:sp>
      <p:sp>
        <p:nvSpPr>
          <p:cNvPr id="160814" name="AutoShape 42"/>
          <p:cNvSpPr>
            <a:spLocks noChangeArrowheads="1"/>
          </p:cNvSpPr>
          <p:nvPr/>
        </p:nvSpPr>
        <p:spPr bwMode="auto">
          <a:xfrm>
            <a:off x="5349163" y="6029901"/>
            <a:ext cx="321387" cy="512232"/>
          </a:xfrm>
          <a:prstGeom prst="can">
            <a:avLst>
              <a:gd name="adj" fmla="val 33184"/>
            </a:avLst>
          </a:prstGeom>
          <a:gradFill rotWithShape="1">
            <a:gsLst>
              <a:gs pos="0">
                <a:srgbClr val="BB7025"/>
              </a:gs>
              <a:gs pos="50000">
                <a:srgbClr val="FF9933"/>
              </a:gs>
              <a:gs pos="100000">
                <a:srgbClr val="BB7025"/>
              </a:gs>
            </a:gsLst>
            <a:lin ang="0" scaled="1"/>
          </a:gradFill>
          <a:ln w="9525">
            <a:noFill/>
            <a:round/>
            <a:headEnd/>
            <a:tailEnd/>
          </a:ln>
          <a:scene3d>
            <a:camera prst="orthographicFront"/>
            <a:lightRig rig="threePt" dir="t"/>
          </a:scene3d>
          <a:sp3d/>
        </p:spPr>
        <p:txBody>
          <a:bodyPr wrap="none" lIns="90000" tIns="46800" rIns="36000" bIns="46800" anchor="ctr">
            <a:prstTxWarp prst="textNoShape">
              <a:avLst/>
            </a:prstTxWarp>
            <a:spAutoFit/>
          </a:bodyPr>
          <a:lstStyle/>
          <a:p>
            <a:pPr algn="ctr">
              <a:defRPr/>
            </a:pPr>
            <a:endParaRPr lang="en-US" sz="2800">
              <a:latin typeface="Arial" pitchFamily="-111" charset="0"/>
              <a:ea typeface="Arial" pitchFamily="-111" charset="0"/>
              <a:cs typeface="Arial" pitchFamily="-111" charset="0"/>
            </a:endParaRPr>
          </a:p>
        </p:txBody>
      </p:sp>
      <p:sp>
        <p:nvSpPr>
          <p:cNvPr id="160821" name="Text Box 68"/>
          <p:cNvSpPr txBox="1">
            <a:spLocks noChangeArrowheads="1"/>
          </p:cNvSpPr>
          <p:nvPr/>
        </p:nvSpPr>
        <p:spPr bwMode="auto">
          <a:xfrm>
            <a:off x="2625582" y="3094324"/>
            <a:ext cx="555232" cy="482313"/>
          </a:xfrm>
          <a:prstGeom prst="rect">
            <a:avLst/>
          </a:prstGeom>
          <a:noFill/>
          <a:ln w="9525">
            <a:noFill/>
            <a:miter lim="800000"/>
            <a:headEnd/>
            <a:tailEnd/>
          </a:ln>
          <a:scene3d>
            <a:camera prst="orthographicFront"/>
            <a:lightRig rig="threePt" dir="t"/>
          </a:scene3d>
          <a:sp3d>
            <a:bevelT/>
          </a:sp3d>
        </p:spPr>
        <p:txBody>
          <a:bodyPr wrap="none" lIns="90000" tIns="46800" rIns="36000" bIns="46800">
            <a:prstTxWarp prst="textNoShape">
              <a:avLst/>
            </a:prstTxWarp>
            <a:spAutoFit/>
          </a:bodyPr>
          <a:lstStyle/>
          <a:p>
            <a:pPr algn="r">
              <a:lnSpc>
                <a:spcPct val="90000"/>
              </a:lnSpc>
              <a:defRPr/>
            </a:pPr>
            <a:r>
              <a:rPr lang="en-US" sz="1400" b="1">
                <a:solidFill>
                  <a:srgbClr val="120C1C"/>
                </a:solidFill>
                <a:latin typeface="Arial" pitchFamily="-111" charset="0"/>
                <a:ea typeface="Arial" pitchFamily="-111" charset="0"/>
                <a:cs typeface="Arial" pitchFamily="-111" charset="0"/>
              </a:rPr>
              <a:t>Use </a:t>
            </a:r>
            <a:br>
              <a:rPr lang="en-US" sz="1400" b="1">
                <a:solidFill>
                  <a:srgbClr val="120C1C"/>
                </a:solidFill>
                <a:latin typeface="Arial" pitchFamily="-111" charset="0"/>
                <a:ea typeface="Arial" pitchFamily="-111" charset="0"/>
                <a:cs typeface="Arial" pitchFamily="-111" charset="0"/>
              </a:rPr>
            </a:br>
            <a:r>
              <a:rPr lang="en-US" sz="1400" b="1">
                <a:solidFill>
                  <a:srgbClr val="120C1C"/>
                </a:solidFill>
                <a:latin typeface="Arial" pitchFamily="-111" charset="0"/>
                <a:ea typeface="Arial" pitchFamily="-111" charset="0"/>
                <a:cs typeface="Arial" pitchFamily="-111" charset="0"/>
              </a:rPr>
              <a:t>Case</a:t>
            </a:r>
          </a:p>
        </p:txBody>
      </p:sp>
      <p:sp>
        <p:nvSpPr>
          <p:cNvPr id="160822" name="Text Box 69"/>
          <p:cNvSpPr txBox="1">
            <a:spLocks noChangeArrowheads="1"/>
          </p:cNvSpPr>
          <p:nvPr/>
        </p:nvSpPr>
        <p:spPr bwMode="auto">
          <a:xfrm>
            <a:off x="2316202" y="3717925"/>
            <a:ext cx="864612" cy="482313"/>
          </a:xfrm>
          <a:prstGeom prst="rect">
            <a:avLst/>
          </a:prstGeom>
          <a:noFill/>
          <a:ln w="9525">
            <a:noFill/>
            <a:miter lim="800000"/>
            <a:headEnd/>
            <a:tailEnd/>
          </a:ln>
          <a:scene3d>
            <a:camera prst="orthographicFront"/>
            <a:lightRig rig="threePt" dir="t"/>
          </a:scene3d>
          <a:sp3d>
            <a:bevelT/>
          </a:sp3d>
        </p:spPr>
        <p:txBody>
          <a:bodyPr wrap="none" lIns="90000" tIns="46800" rIns="36000" bIns="46800">
            <a:prstTxWarp prst="textNoShape">
              <a:avLst/>
            </a:prstTxWarp>
            <a:spAutoFit/>
          </a:bodyPr>
          <a:lstStyle/>
          <a:p>
            <a:pPr algn="r">
              <a:lnSpc>
                <a:spcPct val="90000"/>
              </a:lnSpc>
              <a:defRPr/>
            </a:pPr>
            <a:r>
              <a:rPr lang="en-US" sz="1400" b="1">
                <a:solidFill>
                  <a:srgbClr val="120C1C"/>
                </a:solidFill>
                <a:latin typeface="Arial" pitchFamily="-111" charset="0"/>
                <a:ea typeface="Arial" pitchFamily="-111" charset="0"/>
                <a:cs typeface="Arial" pitchFamily="-111" charset="0"/>
              </a:rPr>
              <a:t>Search</a:t>
            </a:r>
            <a:br>
              <a:rPr lang="en-US" sz="1400" b="1">
                <a:solidFill>
                  <a:srgbClr val="120C1C"/>
                </a:solidFill>
                <a:latin typeface="Arial" pitchFamily="-111" charset="0"/>
                <a:ea typeface="Arial" pitchFamily="-111" charset="0"/>
                <a:cs typeface="Arial" pitchFamily="-111" charset="0"/>
              </a:rPr>
            </a:br>
            <a:r>
              <a:rPr lang="en-US" sz="1400" b="1">
                <a:solidFill>
                  <a:srgbClr val="120C1C"/>
                </a:solidFill>
                <a:latin typeface="Arial" pitchFamily="-111" charset="0"/>
                <a:ea typeface="Arial" pitchFamily="-111" charset="0"/>
                <a:cs typeface="Arial" pitchFamily="-111" charset="0"/>
              </a:rPr>
              <a:t>Services</a:t>
            </a:r>
          </a:p>
        </p:txBody>
      </p:sp>
      <p:sp>
        <p:nvSpPr>
          <p:cNvPr id="160823" name="Text Box 70"/>
          <p:cNvSpPr txBox="1">
            <a:spLocks noChangeArrowheads="1"/>
          </p:cNvSpPr>
          <p:nvPr/>
        </p:nvSpPr>
        <p:spPr bwMode="auto">
          <a:xfrm>
            <a:off x="2449316" y="4508500"/>
            <a:ext cx="731498" cy="482313"/>
          </a:xfrm>
          <a:prstGeom prst="rect">
            <a:avLst/>
          </a:prstGeom>
          <a:noFill/>
          <a:ln w="9525">
            <a:noFill/>
            <a:miter lim="800000"/>
            <a:headEnd/>
            <a:tailEnd/>
          </a:ln>
          <a:scene3d>
            <a:camera prst="orthographicFront"/>
            <a:lightRig rig="threePt" dir="t"/>
          </a:scene3d>
          <a:sp3d>
            <a:bevelT/>
          </a:sp3d>
        </p:spPr>
        <p:txBody>
          <a:bodyPr wrap="none" lIns="90000" tIns="46800" rIns="36000" bIns="46800">
            <a:prstTxWarp prst="textNoShape">
              <a:avLst/>
            </a:prstTxWarp>
            <a:spAutoFit/>
          </a:bodyPr>
          <a:lstStyle/>
          <a:p>
            <a:pPr algn="r">
              <a:lnSpc>
                <a:spcPct val="90000"/>
              </a:lnSpc>
              <a:defRPr/>
            </a:pPr>
            <a:r>
              <a:rPr lang="en-US" sz="1400" b="1">
                <a:solidFill>
                  <a:srgbClr val="120C1C"/>
                </a:solidFill>
                <a:latin typeface="Arial" pitchFamily="-111" charset="0"/>
                <a:ea typeface="Arial" pitchFamily="-111" charset="0"/>
                <a:cs typeface="Arial" pitchFamily="-111" charset="0"/>
              </a:rPr>
              <a:t>IP Data</a:t>
            </a:r>
            <a:br>
              <a:rPr lang="en-US" sz="1400" b="1">
                <a:solidFill>
                  <a:srgbClr val="120C1C"/>
                </a:solidFill>
                <a:latin typeface="Arial" pitchFamily="-111" charset="0"/>
                <a:ea typeface="Arial" pitchFamily="-111" charset="0"/>
                <a:cs typeface="Arial" pitchFamily="-111" charset="0"/>
              </a:rPr>
            </a:br>
            <a:r>
              <a:rPr lang="en-US" sz="1400" b="1">
                <a:solidFill>
                  <a:srgbClr val="120C1C"/>
                </a:solidFill>
                <a:latin typeface="Arial" pitchFamily="-111" charset="0"/>
                <a:ea typeface="Arial" pitchFamily="-111" charset="0"/>
                <a:cs typeface="Arial" pitchFamily="-111" charset="0"/>
              </a:rPr>
              <a:t>Model</a:t>
            </a:r>
          </a:p>
        </p:txBody>
      </p:sp>
      <p:sp>
        <p:nvSpPr>
          <p:cNvPr id="160824" name="Text Box 71"/>
          <p:cNvSpPr txBox="1">
            <a:spLocks noChangeArrowheads="1"/>
          </p:cNvSpPr>
          <p:nvPr/>
        </p:nvSpPr>
        <p:spPr bwMode="auto">
          <a:xfrm>
            <a:off x="2397956" y="5389563"/>
            <a:ext cx="782858" cy="288413"/>
          </a:xfrm>
          <a:prstGeom prst="rect">
            <a:avLst/>
          </a:prstGeom>
          <a:noFill/>
          <a:ln w="9525">
            <a:noFill/>
            <a:miter lim="800000"/>
            <a:headEnd/>
            <a:tailEnd/>
          </a:ln>
          <a:scene3d>
            <a:camera prst="orthographicFront"/>
            <a:lightRig rig="threePt" dir="t"/>
          </a:scene3d>
          <a:sp3d>
            <a:bevelT/>
          </a:sp3d>
        </p:spPr>
        <p:txBody>
          <a:bodyPr wrap="none" lIns="90000" tIns="46800" rIns="36000" bIns="46800">
            <a:prstTxWarp prst="textNoShape">
              <a:avLst/>
            </a:prstTxWarp>
            <a:spAutoFit/>
          </a:bodyPr>
          <a:lstStyle/>
          <a:p>
            <a:pPr algn="r">
              <a:lnSpc>
                <a:spcPct val="90000"/>
              </a:lnSpc>
              <a:defRPr/>
            </a:pPr>
            <a:r>
              <a:rPr lang="en-US" sz="1400" b="1">
                <a:solidFill>
                  <a:srgbClr val="120C1C"/>
                </a:solidFill>
                <a:latin typeface="Arial" pitchFamily="-111" charset="0"/>
                <a:ea typeface="Arial" pitchFamily="-111" charset="0"/>
                <a:cs typeface="Arial" pitchFamily="-111" charset="0"/>
              </a:rPr>
              <a:t>Adaplet</a:t>
            </a:r>
          </a:p>
        </p:txBody>
      </p:sp>
      <p:sp>
        <p:nvSpPr>
          <p:cNvPr id="160825" name="Text Box 72"/>
          <p:cNvSpPr txBox="1">
            <a:spLocks noChangeArrowheads="1"/>
          </p:cNvSpPr>
          <p:nvPr/>
        </p:nvSpPr>
        <p:spPr bwMode="auto">
          <a:xfrm>
            <a:off x="2059722" y="6115050"/>
            <a:ext cx="1121092" cy="288413"/>
          </a:xfrm>
          <a:prstGeom prst="rect">
            <a:avLst/>
          </a:prstGeom>
          <a:noFill/>
          <a:ln w="9525">
            <a:noFill/>
            <a:miter lim="800000"/>
            <a:headEnd/>
            <a:tailEnd/>
          </a:ln>
          <a:scene3d>
            <a:camera prst="orthographicFront"/>
            <a:lightRig rig="threePt" dir="t"/>
          </a:scene3d>
          <a:sp3d>
            <a:bevelT/>
          </a:sp3d>
        </p:spPr>
        <p:txBody>
          <a:bodyPr wrap="none" lIns="90000" tIns="46800" rIns="36000" bIns="46800">
            <a:prstTxWarp prst="textNoShape">
              <a:avLst/>
            </a:prstTxWarp>
            <a:spAutoFit/>
          </a:bodyPr>
          <a:lstStyle/>
          <a:p>
            <a:pPr algn="r">
              <a:lnSpc>
                <a:spcPct val="90000"/>
              </a:lnSpc>
              <a:defRPr/>
            </a:pPr>
            <a:r>
              <a:rPr lang="en-US" sz="1400" b="1">
                <a:solidFill>
                  <a:srgbClr val="120C1C"/>
                </a:solidFill>
                <a:latin typeface="Arial" pitchFamily="-111" charset="0"/>
                <a:ea typeface="Arial" pitchFamily="-111" charset="0"/>
                <a:cs typeface="Arial" pitchFamily="-111" charset="0"/>
              </a:rPr>
              <a:t>Connectors</a:t>
            </a:r>
          </a:p>
        </p:txBody>
      </p:sp>
      <p:grpSp>
        <p:nvGrpSpPr>
          <p:cNvPr id="22648" name="Group 136"/>
          <p:cNvGrpSpPr>
            <a:grpSpLocks/>
          </p:cNvGrpSpPr>
          <p:nvPr/>
        </p:nvGrpSpPr>
        <p:grpSpPr bwMode="auto">
          <a:xfrm>
            <a:off x="3457575" y="1270000"/>
            <a:ext cx="2017713" cy="1762125"/>
            <a:chOff x="2178" y="800"/>
            <a:chExt cx="1271" cy="1110"/>
          </a:xfrm>
        </p:grpSpPr>
        <p:pic>
          <p:nvPicPr>
            <p:cNvPr id="22658" name="Picture 8"/>
            <p:cNvPicPr>
              <a:picLocks noChangeAspect="1" noChangeArrowheads="1"/>
            </p:cNvPicPr>
            <p:nvPr/>
          </p:nvPicPr>
          <p:blipFill>
            <a:blip r:embed="rId3"/>
            <a:srcRect/>
            <a:stretch>
              <a:fillRect/>
            </a:stretch>
          </p:blipFill>
          <p:spPr bwMode="auto">
            <a:xfrm>
              <a:off x="2234" y="1010"/>
              <a:ext cx="1159" cy="900"/>
            </a:xfrm>
            <a:prstGeom prst="rect">
              <a:avLst/>
            </a:prstGeom>
            <a:noFill/>
            <a:ln w="9525">
              <a:noFill/>
              <a:miter lim="800000"/>
              <a:headEnd/>
              <a:tailEnd/>
            </a:ln>
          </p:spPr>
        </p:pic>
        <p:sp>
          <p:nvSpPr>
            <p:cNvPr id="22659" name="Text Box 9"/>
            <p:cNvSpPr txBox="1">
              <a:spLocks noChangeArrowheads="1"/>
            </p:cNvSpPr>
            <p:nvPr/>
          </p:nvSpPr>
          <p:spPr bwMode="auto">
            <a:xfrm>
              <a:off x="2178" y="800"/>
              <a:ext cx="1271" cy="153"/>
            </a:xfrm>
            <a:prstGeom prst="rect">
              <a:avLst/>
            </a:prstGeom>
            <a:noFill/>
            <a:ln w="12700">
              <a:noFill/>
              <a:miter lim="800000"/>
              <a:headEnd/>
              <a:tailEnd/>
            </a:ln>
          </p:spPr>
          <p:txBody>
            <a:bodyPr>
              <a:prstTxWarp prst="textNoShape">
                <a:avLst/>
              </a:prstTxWarp>
            </a:bodyPr>
            <a:lstStyle/>
            <a:p>
              <a:pPr algn="ctr">
                <a:lnSpc>
                  <a:spcPct val="90000"/>
                </a:lnSpc>
              </a:pPr>
              <a:r>
                <a:rPr lang="en-US" sz="1400" b="1"/>
                <a:t>3DLIVE</a:t>
              </a:r>
              <a:br>
                <a:rPr lang="en-US" sz="1400" b="1"/>
              </a:br>
              <a:endParaRPr lang="en-US" sz="1400" b="1"/>
            </a:p>
          </p:txBody>
        </p:sp>
      </p:grpSp>
      <p:grpSp>
        <p:nvGrpSpPr>
          <p:cNvPr id="22649" name="Group 77"/>
          <p:cNvGrpSpPr>
            <a:grpSpLocks/>
          </p:cNvGrpSpPr>
          <p:nvPr/>
        </p:nvGrpSpPr>
        <p:grpSpPr bwMode="auto">
          <a:xfrm>
            <a:off x="6227763" y="1270000"/>
            <a:ext cx="2027237" cy="1746250"/>
            <a:chOff x="4251" y="909"/>
            <a:chExt cx="1277" cy="1100"/>
          </a:xfrm>
        </p:grpSpPr>
        <p:pic>
          <p:nvPicPr>
            <p:cNvPr id="22656" name="Picture 7">
              <a:hlinkClick r:id="" action="ppaction://hlinkshowjump?jump=nextslide"/>
            </p:cNvPr>
            <p:cNvPicPr>
              <a:picLocks noChangeAspect="1" noChangeArrowheads="1"/>
            </p:cNvPicPr>
            <p:nvPr/>
          </p:nvPicPr>
          <p:blipFill>
            <a:blip r:embed="rId4"/>
            <a:srcRect t="5882" r="3125" b="5882"/>
            <a:stretch>
              <a:fillRect/>
            </a:stretch>
          </p:blipFill>
          <p:spPr bwMode="auto">
            <a:xfrm>
              <a:off x="4278" y="1117"/>
              <a:ext cx="1223" cy="892"/>
            </a:xfrm>
            <a:prstGeom prst="rect">
              <a:avLst/>
            </a:prstGeom>
            <a:noFill/>
            <a:ln w="38100">
              <a:noFill/>
              <a:miter lim="800000"/>
              <a:headEnd/>
              <a:tailEnd/>
            </a:ln>
          </p:spPr>
        </p:pic>
        <p:sp>
          <p:nvSpPr>
            <p:cNvPr id="22657" name="Text Box 10"/>
            <p:cNvSpPr txBox="1">
              <a:spLocks noChangeArrowheads="1"/>
            </p:cNvSpPr>
            <p:nvPr/>
          </p:nvSpPr>
          <p:spPr bwMode="auto">
            <a:xfrm>
              <a:off x="4251" y="909"/>
              <a:ext cx="1277" cy="192"/>
            </a:xfrm>
            <a:prstGeom prst="rect">
              <a:avLst/>
            </a:prstGeom>
            <a:noFill/>
            <a:ln w="12700">
              <a:noFill/>
              <a:miter lim="800000"/>
              <a:headEnd/>
              <a:tailEnd/>
            </a:ln>
          </p:spPr>
          <p:txBody>
            <a:bodyPr>
              <a:prstTxWarp prst="textNoShape">
                <a:avLst/>
              </a:prstTxWarp>
            </a:bodyPr>
            <a:lstStyle/>
            <a:p>
              <a:pPr algn="ctr">
                <a:lnSpc>
                  <a:spcPct val="90000"/>
                </a:lnSpc>
              </a:pPr>
              <a:r>
                <a:rPr lang="en-US" sz="1400" b="1"/>
                <a:t>Dynamic Search</a:t>
              </a:r>
            </a:p>
          </p:txBody>
        </p:sp>
      </p:grpSp>
      <p:sp>
        <p:nvSpPr>
          <p:cNvPr id="22650" name="Rectangle 82"/>
          <p:cNvSpPr>
            <a:spLocks noChangeArrowheads="1"/>
          </p:cNvSpPr>
          <p:nvPr/>
        </p:nvSpPr>
        <p:spPr bwMode="auto">
          <a:xfrm>
            <a:off x="2301875" y="830263"/>
            <a:ext cx="6483350" cy="366712"/>
          </a:xfrm>
          <a:prstGeom prst="rect">
            <a:avLst/>
          </a:prstGeom>
          <a:noFill/>
          <a:ln w="9525">
            <a:noFill/>
            <a:miter lim="800000"/>
            <a:headEnd/>
            <a:tailEnd/>
          </a:ln>
        </p:spPr>
        <p:txBody>
          <a:bodyPr lIns="90000" tIns="46800" rIns="36000" bIns="46800">
            <a:prstTxWarp prst="textNoShape">
              <a:avLst/>
            </a:prstTxWarp>
            <a:spAutoFit/>
          </a:bodyPr>
          <a:lstStyle/>
          <a:p>
            <a:r>
              <a:rPr lang="en-US" b="1" i="1"/>
              <a:t>Turn Collective Digital IP Asset into Profitable Innovation</a:t>
            </a:r>
          </a:p>
        </p:txBody>
      </p:sp>
      <p:sp>
        <p:nvSpPr>
          <p:cNvPr id="22651" name="AutoShape 84"/>
          <p:cNvSpPr>
            <a:spLocks/>
          </p:cNvSpPr>
          <p:nvPr/>
        </p:nvSpPr>
        <p:spPr bwMode="auto">
          <a:xfrm>
            <a:off x="474663" y="4543425"/>
            <a:ext cx="1860550" cy="762000"/>
          </a:xfrm>
          <a:prstGeom prst="accentCallout2">
            <a:avLst>
              <a:gd name="adj1" fmla="val 65944"/>
              <a:gd name="adj2" fmla="val 100389"/>
              <a:gd name="adj3" fmla="val 65944"/>
              <a:gd name="adj4" fmla="val 138444"/>
              <a:gd name="adj5" fmla="val 124227"/>
              <a:gd name="adj6" fmla="val 166852"/>
            </a:avLst>
          </a:prstGeom>
          <a:noFill/>
          <a:ln w="6350">
            <a:solidFill>
              <a:schemeClr val="tx1"/>
            </a:solidFill>
            <a:miter lim="800000"/>
            <a:headEnd/>
            <a:tailEnd/>
          </a:ln>
        </p:spPr>
        <p:txBody>
          <a:bodyPr lIns="90000" tIns="46800" rIns="36000" bIns="46800">
            <a:prstTxWarp prst="textNoShape">
              <a:avLst/>
            </a:prstTxWarp>
          </a:bodyPr>
          <a:lstStyle/>
          <a:p>
            <a:pPr algn="r">
              <a:lnSpc>
                <a:spcPct val="90000"/>
              </a:lnSpc>
            </a:pPr>
            <a:r>
              <a:rPr lang="en-US" sz="1600" b="1">
                <a:solidFill>
                  <a:srgbClr val="CC3300"/>
                </a:solidFill>
              </a:rPr>
              <a:t>Index structured and unstructured information</a:t>
            </a:r>
          </a:p>
        </p:txBody>
      </p:sp>
      <p:sp>
        <p:nvSpPr>
          <p:cNvPr id="22652" name="AutoShape 85"/>
          <p:cNvSpPr>
            <a:spLocks/>
          </p:cNvSpPr>
          <p:nvPr/>
        </p:nvSpPr>
        <p:spPr bwMode="auto">
          <a:xfrm>
            <a:off x="735013" y="2508250"/>
            <a:ext cx="1531937" cy="825500"/>
          </a:xfrm>
          <a:prstGeom prst="accentCallout2">
            <a:avLst>
              <a:gd name="adj1" fmla="val 13847"/>
              <a:gd name="adj2" fmla="val 104972"/>
              <a:gd name="adj3" fmla="val 13847"/>
              <a:gd name="adj4" fmla="val 147667"/>
              <a:gd name="adj5" fmla="val 180750"/>
              <a:gd name="adj6" fmla="val 186421"/>
            </a:avLst>
          </a:prstGeom>
          <a:solidFill>
            <a:schemeClr val="bg1">
              <a:alpha val="50195"/>
            </a:schemeClr>
          </a:solidFill>
          <a:ln w="6350">
            <a:solidFill>
              <a:schemeClr val="tx1"/>
            </a:solidFill>
            <a:miter lim="800000"/>
            <a:headEnd/>
            <a:tailEnd/>
          </a:ln>
        </p:spPr>
        <p:txBody>
          <a:bodyPr lIns="90000" tIns="46800" rIns="36000" bIns="46800">
            <a:prstTxWarp prst="textNoShape">
              <a:avLst/>
            </a:prstTxWarp>
          </a:bodyPr>
          <a:lstStyle/>
          <a:p>
            <a:pPr algn="r">
              <a:lnSpc>
                <a:spcPct val="90000"/>
              </a:lnSpc>
            </a:pPr>
            <a:r>
              <a:rPr lang="en-US" sz="1600" b="1">
                <a:solidFill>
                  <a:srgbClr val="CC3300"/>
                </a:solidFill>
              </a:rPr>
              <a:t>Search &amp; navigation </a:t>
            </a:r>
            <a:br>
              <a:rPr lang="en-US" sz="1600" b="1">
                <a:solidFill>
                  <a:srgbClr val="CC3300"/>
                </a:solidFill>
              </a:rPr>
            </a:br>
            <a:r>
              <a:rPr lang="en-US" sz="1600" b="1">
                <a:solidFill>
                  <a:srgbClr val="CC3300"/>
                </a:solidFill>
              </a:rPr>
              <a:t>built-in</a:t>
            </a:r>
          </a:p>
        </p:txBody>
      </p:sp>
      <p:sp>
        <p:nvSpPr>
          <p:cNvPr id="22653" name="AutoShape 86"/>
          <p:cNvSpPr>
            <a:spLocks/>
          </p:cNvSpPr>
          <p:nvPr/>
        </p:nvSpPr>
        <p:spPr bwMode="auto">
          <a:xfrm>
            <a:off x="506413" y="5597525"/>
            <a:ext cx="1760537" cy="317500"/>
          </a:xfrm>
          <a:prstGeom prst="accentCallout2">
            <a:avLst>
              <a:gd name="adj1" fmla="val 36000"/>
              <a:gd name="adj2" fmla="val 104329"/>
              <a:gd name="adj3" fmla="val 36000"/>
              <a:gd name="adj4" fmla="val 139403"/>
              <a:gd name="adj5" fmla="val 167491"/>
              <a:gd name="adj6" fmla="val 161741"/>
            </a:avLst>
          </a:prstGeom>
          <a:noFill/>
          <a:ln w="6350">
            <a:solidFill>
              <a:schemeClr val="tx1"/>
            </a:solidFill>
            <a:miter lim="800000"/>
            <a:headEnd/>
            <a:tailEnd/>
          </a:ln>
        </p:spPr>
        <p:txBody>
          <a:bodyPr lIns="90000" tIns="46800" rIns="36000" bIns="46800">
            <a:prstTxWarp prst="textNoShape">
              <a:avLst/>
            </a:prstTxWarp>
          </a:bodyPr>
          <a:lstStyle/>
          <a:p>
            <a:pPr algn="r">
              <a:lnSpc>
                <a:spcPct val="90000"/>
              </a:lnSpc>
            </a:pPr>
            <a:r>
              <a:rPr lang="en-US" sz="1600" b="1">
                <a:solidFill>
                  <a:srgbClr val="CC3300"/>
                </a:solidFill>
              </a:rPr>
              <a:t>Out-of-the box connectors</a:t>
            </a:r>
          </a:p>
        </p:txBody>
      </p:sp>
      <p:sp>
        <p:nvSpPr>
          <p:cNvPr id="22654" name="AutoShape 87"/>
          <p:cNvSpPr>
            <a:spLocks/>
          </p:cNvSpPr>
          <p:nvPr/>
        </p:nvSpPr>
        <p:spPr bwMode="auto">
          <a:xfrm>
            <a:off x="655638" y="3481388"/>
            <a:ext cx="1604962" cy="762000"/>
          </a:xfrm>
          <a:prstGeom prst="accentCallout2">
            <a:avLst>
              <a:gd name="adj1" fmla="val 88583"/>
              <a:gd name="adj2" fmla="val 104727"/>
              <a:gd name="adj3" fmla="val 89718"/>
              <a:gd name="adj4" fmla="val 149347"/>
              <a:gd name="adj5" fmla="val 154931"/>
              <a:gd name="adj6" fmla="val 176491"/>
            </a:avLst>
          </a:prstGeom>
          <a:noFill/>
          <a:ln w="6350">
            <a:solidFill>
              <a:schemeClr val="tx1"/>
            </a:solidFill>
            <a:miter lim="800000"/>
            <a:headEnd/>
            <a:tailEnd/>
          </a:ln>
        </p:spPr>
        <p:txBody>
          <a:bodyPr lIns="90000" tIns="46800" rIns="36000" bIns="46800">
            <a:prstTxWarp prst="textNoShape">
              <a:avLst/>
            </a:prstTxWarp>
          </a:bodyPr>
          <a:lstStyle/>
          <a:p>
            <a:pPr algn="r">
              <a:lnSpc>
                <a:spcPct val="90000"/>
              </a:lnSpc>
            </a:pPr>
            <a:r>
              <a:rPr lang="en-US" sz="1600" b="1">
                <a:solidFill>
                  <a:srgbClr val="CC3300"/>
                </a:solidFill>
              </a:rPr>
              <a:t>Understands PLM context from all data sources</a:t>
            </a:r>
          </a:p>
        </p:txBody>
      </p:sp>
      <p:sp>
        <p:nvSpPr>
          <p:cNvPr id="22655" name="Rectangle 147"/>
          <p:cNvSpPr>
            <a:spLocks noChangeArrowheads="1"/>
          </p:cNvSpPr>
          <p:nvPr/>
        </p:nvSpPr>
        <p:spPr bwMode="auto">
          <a:xfrm>
            <a:off x="768350" y="150813"/>
            <a:ext cx="8229600" cy="450850"/>
          </a:xfrm>
          <a:prstGeom prst="rect">
            <a:avLst/>
          </a:prstGeom>
          <a:noFill/>
          <a:ln w="9525">
            <a:noFill/>
            <a:miter lim="800000"/>
            <a:headEnd/>
            <a:tailEnd/>
          </a:ln>
        </p:spPr>
        <p:txBody>
          <a:bodyPr lIns="0" tIns="0" rIns="0" bIns="0" anchor="b">
            <a:prstTxWarp prst="textNoShape">
              <a:avLst/>
            </a:prstTxWarp>
          </a:bodyPr>
          <a:lstStyle/>
          <a:p>
            <a:pPr eaLnBrk="1" hangingPunct="1">
              <a:lnSpc>
                <a:spcPct val="90000"/>
              </a:lnSpc>
              <a:spcBef>
                <a:spcPct val="0"/>
              </a:spcBef>
            </a:pPr>
            <a:r>
              <a:rPr lang="en-US" sz="2400" b="1"/>
              <a:t>IP Management</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Unified collaboration - Value</a:t>
            </a:r>
            <a:endParaRPr lang="en-US" dirty="0"/>
          </a:p>
        </p:txBody>
      </p:sp>
      <p:sp>
        <p:nvSpPr>
          <p:cNvPr id="296963" name="Rectangle 3"/>
          <p:cNvSpPr>
            <a:spLocks noGrp="1" noChangeArrowheads="1"/>
          </p:cNvSpPr>
          <p:nvPr>
            <p:ph type="body" idx="4294967295"/>
          </p:nvPr>
        </p:nvSpPr>
        <p:spPr>
          <a:xfrm>
            <a:off x="330200" y="3589338"/>
            <a:ext cx="7912100" cy="2301875"/>
          </a:xfrm>
          <a:noFill/>
        </p:spPr>
        <p:txBody>
          <a:bodyPr/>
          <a:lstStyle/>
          <a:p>
            <a:pPr marL="279400" indent="-279400">
              <a:spcBef>
                <a:spcPct val="50000"/>
              </a:spcBef>
            </a:pPr>
            <a:r>
              <a:rPr lang="en-US" altLang="ja-JP" sz="1400" dirty="0" smtClean="0"/>
              <a:t>Aggregates IP across all business process domains into a single meta-model</a:t>
            </a:r>
          </a:p>
          <a:p>
            <a:pPr lvl="1">
              <a:spcBef>
                <a:spcPct val="50000"/>
              </a:spcBef>
            </a:pPr>
            <a:r>
              <a:rPr lang="en-US" altLang="ja-JP" sz="1200" dirty="0" smtClean="0"/>
              <a:t>Users across the extended enterprise can easily and quickly find product IP based on key words and file content regardless of how it was originally created</a:t>
            </a:r>
          </a:p>
          <a:p>
            <a:pPr marL="279400" indent="-279400">
              <a:spcBef>
                <a:spcPct val="50000"/>
              </a:spcBef>
            </a:pPr>
            <a:r>
              <a:rPr lang="en-US" altLang="ja-JP" sz="1400" dirty="0" smtClean="0"/>
              <a:t>Enables collaboration involving stakeholders across product development and identify where the business process needs to be modified to eliminate bottlenecks</a:t>
            </a:r>
          </a:p>
          <a:p>
            <a:pPr marL="279400" indent="-279400">
              <a:spcBef>
                <a:spcPct val="50000"/>
              </a:spcBef>
            </a:pPr>
            <a:r>
              <a:rPr lang="en-US" altLang="ja-JP" sz="1400" dirty="0" smtClean="0"/>
              <a:t>Leverages product information from other enterprise systems by federating their IP into the context of product development business processes</a:t>
            </a:r>
          </a:p>
          <a:p>
            <a:pPr marL="279400" indent="-279400">
              <a:spcBef>
                <a:spcPct val="50000"/>
              </a:spcBef>
            </a:pPr>
            <a:r>
              <a:rPr lang="en-US" altLang="ja-JP" sz="1400" dirty="0" smtClean="0"/>
              <a:t>Provides the administrative tools to manage and deploy the ENOVIA system</a:t>
            </a:r>
          </a:p>
          <a:p>
            <a:pPr lvl="1">
              <a:spcBef>
                <a:spcPct val="50000"/>
              </a:spcBef>
            </a:pPr>
            <a:r>
              <a:rPr lang="en-US" altLang="ja-JP" sz="1200" dirty="0" smtClean="0"/>
              <a:t>Flexible tools that lower total cost of ownership while fulfilling unique business needs</a:t>
            </a:r>
          </a:p>
        </p:txBody>
      </p:sp>
      <p:sp>
        <p:nvSpPr>
          <p:cNvPr id="296964" name="Text Box 5"/>
          <p:cNvSpPr txBox="1">
            <a:spLocks noChangeArrowheads="1"/>
          </p:cNvSpPr>
          <p:nvPr/>
        </p:nvSpPr>
        <p:spPr bwMode="auto">
          <a:xfrm>
            <a:off x="1577975" y="773113"/>
            <a:ext cx="5257850" cy="609398"/>
          </a:xfrm>
          <a:prstGeom prst="rect">
            <a:avLst/>
          </a:prstGeom>
          <a:noFill/>
          <a:ln w="9525">
            <a:noFill/>
            <a:miter lim="800000"/>
            <a:headEnd/>
            <a:tailEnd/>
          </a:ln>
        </p:spPr>
        <p:txBody>
          <a:bodyPr wrap="none" lIns="0" tIns="0" rIns="0" bIns="0">
            <a:spAutoFit/>
          </a:bodyPr>
          <a:lstStyle/>
          <a:p>
            <a:pPr algn="ctr">
              <a:lnSpc>
                <a:spcPct val="90000"/>
              </a:lnSpc>
              <a:buNone/>
            </a:pPr>
            <a:r>
              <a:rPr kumimoji="0" lang="en-US" altLang="ja-JP" sz="2200" b="1" i="1" dirty="0">
                <a:solidFill>
                  <a:schemeClr val="accent2"/>
                </a:solidFill>
              </a:rPr>
              <a:t>Deploy product development processes across </a:t>
            </a:r>
            <a:br>
              <a:rPr kumimoji="0" lang="en-US" altLang="ja-JP" sz="2200" b="1" i="1" dirty="0">
                <a:solidFill>
                  <a:schemeClr val="accent2"/>
                </a:solidFill>
              </a:rPr>
            </a:br>
            <a:r>
              <a:rPr kumimoji="0" lang="en-US" altLang="ja-JP" sz="2200" b="1" i="1" dirty="0">
                <a:solidFill>
                  <a:schemeClr val="accent2"/>
                </a:solidFill>
              </a:rPr>
              <a:t>the extended enterprise</a:t>
            </a:r>
          </a:p>
        </p:txBody>
      </p:sp>
      <p:pic>
        <p:nvPicPr>
          <p:cNvPr id="296965" name="Picture 6" descr="reference2.png"/>
          <p:cNvPicPr>
            <a:picLocks noChangeAspect="1"/>
          </p:cNvPicPr>
          <p:nvPr/>
        </p:nvPicPr>
        <p:blipFill>
          <a:blip r:embed="rId3"/>
          <a:srcRect/>
          <a:stretch>
            <a:fillRect/>
          </a:stretch>
        </p:blipFill>
        <p:spPr bwMode="auto">
          <a:xfrm>
            <a:off x="1200150" y="1536700"/>
            <a:ext cx="7042150" cy="1946275"/>
          </a:xfrm>
          <a:prstGeom prst="rect">
            <a:avLst/>
          </a:prstGeom>
          <a:noFill/>
          <a:ln w="9525">
            <a:noFill/>
            <a:miter lim="800000"/>
            <a:headEnd/>
            <a:tailEnd/>
          </a:ln>
        </p:spPr>
      </p:pic>
      <p:sp>
        <p:nvSpPr>
          <p:cNvPr id="9" name="Rectangle 8"/>
          <p:cNvSpPr>
            <a:spLocks noChangeArrowheads="1"/>
          </p:cNvSpPr>
          <p:nvPr/>
        </p:nvSpPr>
        <p:spPr bwMode="auto">
          <a:xfrm>
            <a:off x="2414588" y="2817813"/>
            <a:ext cx="4754562" cy="457200"/>
          </a:xfrm>
          <a:prstGeom prst="rect">
            <a:avLst/>
          </a:prstGeom>
          <a:noFill/>
          <a:ln w="57150" algn="ctr">
            <a:solidFill>
              <a:srgbClr val="FFCC00"/>
            </a:solidFill>
            <a:miter lim="800000"/>
            <a:headEnd/>
            <a:tailEnd/>
          </a:ln>
        </p:spPr>
        <p:txBody>
          <a:bodyPr anchor="ctr"/>
          <a:lstStyle/>
          <a:p>
            <a:pPr algn="ctr">
              <a:defRPr/>
            </a:pPr>
            <a:endParaRPr kumimoji="0" lang="en-US" sz="1900">
              <a:solidFill>
                <a:schemeClr val="lt1"/>
              </a:solidFill>
              <a:latin typeface="+mn-lt"/>
              <a:ea typeface="+mn-ea"/>
            </a:endParaRPr>
          </a:p>
        </p:txBody>
      </p:sp>
    </p:spTree>
  </p:cSld>
  <p:clrMapOvr>
    <a:masterClrMapping/>
  </p:clrMapOvr>
  <p:transition>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3"/>
          <p:cNvPicPr>
            <a:picLocks noChangeAspect="1" noChangeArrowheads="1"/>
          </p:cNvPicPr>
          <p:nvPr/>
        </p:nvPicPr>
        <p:blipFill>
          <a:blip r:embed="rId4"/>
          <a:srcRect/>
          <a:stretch>
            <a:fillRect/>
          </a:stretch>
        </p:blipFill>
        <p:spPr bwMode="auto">
          <a:xfrm>
            <a:off x="8018463" y="5249863"/>
            <a:ext cx="919162" cy="881062"/>
          </a:xfrm>
          <a:prstGeom prst="rect">
            <a:avLst/>
          </a:prstGeom>
          <a:noFill/>
          <a:ln w="9525">
            <a:noFill/>
            <a:miter lim="800000"/>
            <a:headEnd/>
            <a:tailEnd/>
          </a:ln>
        </p:spPr>
      </p:pic>
      <p:pic>
        <p:nvPicPr>
          <p:cNvPr id="41987" name="Picture 4"/>
          <p:cNvPicPr>
            <a:picLocks noChangeAspect="1" noChangeArrowheads="1"/>
          </p:cNvPicPr>
          <p:nvPr/>
        </p:nvPicPr>
        <p:blipFill>
          <a:blip r:embed="rId5"/>
          <a:srcRect/>
          <a:stretch>
            <a:fillRect/>
          </a:stretch>
        </p:blipFill>
        <p:spPr bwMode="auto">
          <a:xfrm>
            <a:off x="6924675" y="5400675"/>
            <a:ext cx="844550" cy="923925"/>
          </a:xfrm>
          <a:prstGeom prst="rect">
            <a:avLst/>
          </a:prstGeom>
          <a:noFill/>
          <a:ln w="9525">
            <a:noFill/>
            <a:miter lim="800000"/>
            <a:headEnd/>
            <a:tailEnd/>
          </a:ln>
        </p:spPr>
      </p:pic>
      <p:sp>
        <p:nvSpPr>
          <p:cNvPr id="75781" name="Freeform 5"/>
          <p:cNvSpPr>
            <a:spLocks/>
          </p:cNvSpPr>
          <p:nvPr/>
        </p:nvSpPr>
        <p:spPr bwMode="auto">
          <a:xfrm rot="19040149" flipH="1">
            <a:off x="7458075" y="5486400"/>
            <a:ext cx="704850" cy="257175"/>
          </a:xfrm>
          <a:custGeom>
            <a:avLst/>
            <a:gdLst/>
            <a:ahLst/>
            <a:cxnLst>
              <a:cxn ang="0">
                <a:pos x="0" y="198"/>
              </a:cxn>
              <a:cxn ang="0">
                <a:pos x="183" y="11"/>
              </a:cxn>
              <a:cxn ang="0">
                <a:pos x="209" y="76"/>
              </a:cxn>
              <a:cxn ang="0">
                <a:pos x="233" y="65"/>
              </a:cxn>
              <a:cxn ang="0">
                <a:pos x="281" y="46"/>
              </a:cxn>
              <a:cxn ang="0">
                <a:pos x="333" y="33"/>
              </a:cxn>
              <a:cxn ang="0">
                <a:pos x="389" y="20"/>
              </a:cxn>
              <a:cxn ang="0">
                <a:pos x="418" y="13"/>
              </a:cxn>
              <a:cxn ang="0">
                <a:pos x="474" y="7"/>
              </a:cxn>
              <a:cxn ang="0">
                <a:pos x="535" y="2"/>
              </a:cxn>
              <a:cxn ang="0">
                <a:pos x="596" y="0"/>
              </a:cxn>
              <a:cxn ang="0">
                <a:pos x="657" y="0"/>
              </a:cxn>
              <a:cxn ang="0">
                <a:pos x="687" y="2"/>
              </a:cxn>
              <a:cxn ang="0">
                <a:pos x="750" y="9"/>
              </a:cxn>
              <a:cxn ang="0">
                <a:pos x="813" y="15"/>
              </a:cxn>
              <a:cxn ang="0">
                <a:pos x="874" y="28"/>
              </a:cxn>
              <a:cxn ang="0">
                <a:pos x="905" y="35"/>
              </a:cxn>
              <a:cxn ang="0">
                <a:pos x="963" y="48"/>
              </a:cxn>
              <a:cxn ang="0">
                <a:pos x="1022" y="67"/>
              </a:cxn>
              <a:cxn ang="0">
                <a:pos x="1079" y="87"/>
              </a:cxn>
              <a:cxn ang="0">
                <a:pos x="1133" y="109"/>
              </a:cxn>
              <a:cxn ang="0">
                <a:pos x="1100" y="102"/>
              </a:cxn>
              <a:cxn ang="0">
                <a:pos x="1035" y="89"/>
              </a:cxn>
              <a:cxn ang="0">
                <a:pos x="974" y="80"/>
              </a:cxn>
              <a:cxn ang="0">
                <a:pos x="911" y="70"/>
              </a:cxn>
              <a:cxn ang="0">
                <a:pos x="848" y="65"/>
              </a:cxn>
              <a:cxn ang="0">
                <a:pos x="787" y="61"/>
              </a:cxn>
              <a:cxn ang="0">
                <a:pos x="729" y="59"/>
              </a:cxn>
              <a:cxn ang="0">
                <a:pos x="670" y="59"/>
              </a:cxn>
              <a:cxn ang="0">
                <a:pos x="642" y="61"/>
              </a:cxn>
              <a:cxn ang="0">
                <a:pos x="587" y="65"/>
              </a:cxn>
              <a:cxn ang="0">
                <a:pos x="533" y="72"/>
              </a:cxn>
              <a:cxn ang="0">
                <a:pos x="481" y="83"/>
              </a:cxn>
              <a:cxn ang="0">
                <a:pos x="431" y="96"/>
              </a:cxn>
              <a:cxn ang="0">
                <a:pos x="383" y="113"/>
              </a:cxn>
              <a:cxn ang="0">
                <a:pos x="337" y="135"/>
              </a:cxn>
              <a:cxn ang="0">
                <a:pos x="294" y="159"/>
              </a:cxn>
              <a:cxn ang="0">
                <a:pos x="252" y="185"/>
              </a:cxn>
              <a:cxn ang="0">
                <a:pos x="276" y="252"/>
              </a:cxn>
              <a:cxn ang="0">
                <a:pos x="0" y="198"/>
              </a:cxn>
            </a:cxnLst>
            <a:rect l="0" t="0" r="r" b="b"/>
            <a:pathLst>
              <a:path w="1134" h="253">
                <a:moveTo>
                  <a:pt x="0" y="198"/>
                </a:moveTo>
                <a:lnTo>
                  <a:pt x="183" y="11"/>
                </a:lnTo>
                <a:lnTo>
                  <a:pt x="209" y="76"/>
                </a:lnTo>
                <a:lnTo>
                  <a:pt x="233" y="65"/>
                </a:lnTo>
                <a:lnTo>
                  <a:pt x="281" y="46"/>
                </a:lnTo>
                <a:lnTo>
                  <a:pt x="333" y="33"/>
                </a:lnTo>
                <a:lnTo>
                  <a:pt x="389" y="20"/>
                </a:lnTo>
                <a:lnTo>
                  <a:pt x="418" y="13"/>
                </a:lnTo>
                <a:lnTo>
                  <a:pt x="474" y="7"/>
                </a:lnTo>
                <a:lnTo>
                  <a:pt x="535" y="2"/>
                </a:lnTo>
                <a:lnTo>
                  <a:pt x="596" y="0"/>
                </a:lnTo>
                <a:lnTo>
                  <a:pt x="657" y="0"/>
                </a:lnTo>
                <a:lnTo>
                  <a:pt x="687" y="2"/>
                </a:lnTo>
                <a:lnTo>
                  <a:pt x="750" y="9"/>
                </a:lnTo>
                <a:lnTo>
                  <a:pt x="813" y="15"/>
                </a:lnTo>
                <a:lnTo>
                  <a:pt x="874" y="28"/>
                </a:lnTo>
                <a:lnTo>
                  <a:pt x="905" y="35"/>
                </a:lnTo>
                <a:lnTo>
                  <a:pt x="963" y="48"/>
                </a:lnTo>
                <a:lnTo>
                  <a:pt x="1022" y="67"/>
                </a:lnTo>
                <a:lnTo>
                  <a:pt x="1079" y="87"/>
                </a:lnTo>
                <a:lnTo>
                  <a:pt x="1133" y="109"/>
                </a:lnTo>
                <a:lnTo>
                  <a:pt x="1100" y="102"/>
                </a:lnTo>
                <a:lnTo>
                  <a:pt x="1035" y="89"/>
                </a:lnTo>
                <a:lnTo>
                  <a:pt x="974" y="80"/>
                </a:lnTo>
                <a:lnTo>
                  <a:pt x="911" y="70"/>
                </a:lnTo>
                <a:lnTo>
                  <a:pt x="848" y="65"/>
                </a:lnTo>
                <a:lnTo>
                  <a:pt x="787" y="61"/>
                </a:lnTo>
                <a:lnTo>
                  <a:pt x="729" y="59"/>
                </a:lnTo>
                <a:lnTo>
                  <a:pt x="670" y="59"/>
                </a:lnTo>
                <a:lnTo>
                  <a:pt x="642" y="61"/>
                </a:lnTo>
                <a:lnTo>
                  <a:pt x="587" y="65"/>
                </a:lnTo>
                <a:lnTo>
                  <a:pt x="533" y="72"/>
                </a:lnTo>
                <a:lnTo>
                  <a:pt x="481" y="83"/>
                </a:lnTo>
                <a:lnTo>
                  <a:pt x="431" y="96"/>
                </a:lnTo>
                <a:lnTo>
                  <a:pt x="383" y="113"/>
                </a:lnTo>
                <a:lnTo>
                  <a:pt x="337" y="135"/>
                </a:lnTo>
                <a:lnTo>
                  <a:pt x="294" y="159"/>
                </a:lnTo>
                <a:lnTo>
                  <a:pt x="252" y="185"/>
                </a:lnTo>
                <a:lnTo>
                  <a:pt x="276" y="252"/>
                </a:lnTo>
                <a:lnTo>
                  <a:pt x="0" y="198"/>
                </a:lnTo>
              </a:path>
            </a:pathLst>
          </a:custGeom>
          <a:solidFill>
            <a:schemeClr val="accent1"/>
          </a:solidFill>
          <a:ln w="12700" cap="rnd" cmpd="sng">
            <a:solidFill>
              <a:srgbClr val="000000"/>
            </a:solidFill>
            <a:prstDash val="solid"/>
            <a:round/>
            <a:headEnd type="none" w="med" len="med"/>
            <a:tailEnd type="none" w="med" len="med"/>
          </a:ln>
          <a:effectLst>
            <a:outerShdw dist="35921" dir="2700000" algn="ctr" rotWithShape="0">
              <a:srgbClr val="808080">
                <a:alpha val="50000"/>
              </a:srgbClr>
            </a:outerShdw>
          </a:effectLst>
        </p:spPr>
        <p:txBody>
          <a:bodyPr>
            <a:prstTxWarp prst="textNoShape">
              <a:avLst/>
            </a:prstTxWarp>
          </a:bodyPr>
          <a:lstStyle/>
          <a:p>
            <a:pPr eaLnBrk="1" hangingPunct="1">
              <a:spcBef>
                <a:spcPct val="0"/>
              </a:spcBef>
              <a:defRPr/>
            </a:pPr>
            <a:endParaRPr lang="en-US" sz="2400" b="1">
              <a:solidFill>
                <a:srgbClr val="333333"/>
              </a:solidFill>
              <a:latin typeface="Arial" pitchFamily="-111" charset="0"/>
              <a:ea typeface="Arial" pitchFamily="-111" charset="0"/>
              <a:cs typeface="Arial" pitchFamily="-111" charset="0"/>
            </a:endParaRPr>
          </a:p>
        </p:txBody>
      </p:sp>
      <p:sp>
        <p:nvSpPr>
          <p:cNvPr id="75782" name="Freeform 6"/>
          <p:cNvSpPr>
            <a:spLocks/>
          </p:cNvSpPr>
          <p:nvPr/>
        </p:nvSpPr>
        <p:spPr bwMode="auto">
          <a:xfrm rot="8625223" flipH="1">
            <a:off x="7610475" y="5943600"/>
            <a:ext cx="703263" cy="257175"/>
          </a:xfrm>
          <a:custGeom>
            <a:avLst/>
            <a:gdLst>
              <a:gd name="T0" fmla="*/ 0 w 1134"/>
              <a:gd name="T1" fmla="*/ 198 h 253"/>
              <a:gd name="T2" fmla="*/ 183 w 1134"/>
              <a:gd name="T3" fmla="*/ 11 h 253"/>
              <a:gd name="T4" fmla="*/ 209 w 1134"/>
              <a:gd name="T5" fmla="*/ 76 h 253"/>
              <a:gd name="T6" fmla="*/ 233 w 1134"/>
              <a:gd name="T7" fmla="*/ 65 h 253"/>
              <a:gd name="T8" fmla="*/ 281 w 1134"/>
              <a:gd name="T9" fmla="*/ 46 h 253"/>
              <a:gd name="T10" fmla="*/ 333 w 1134"/>
              <a:gd name="T11" fmla="*/ 33 h 253"/>
              <a:gd name="T12" fmla="*/ 389 w 1134"/>
              <a:gd name="T13" fmla="*/ 20 h 253"/>
              <a:gd name="T14" fmla="*/ 418 w 1134"/>
              <a:gd name="T15" fmla="*/ 13 h 253"/>
              <a:gd name="T16" fmla="*/ 474 w 1134"/>
              <a:gd name="T17" fmla="*/ 7 h 253"/>
              <a:gd name="T18" fmla="*/ 535 w 1134"/>
              <a:gd name="T19" fmla="*/ 2 h 253"/>
              <a:gd name="T20" fmla="*/ 596 w 1134"/>
              <a:gd name="T21" fmla="*/ 0 h 253"/>
              <a:gd name="T22" fmla="*/ 657 w 1134"/>
              <a:gd name="T23" fmla="*/ 0 h 253"/>
              <a:gd name="T24" fmla="*/ 687 w 1134"/>
              <a:gd name="T25" fmla="*/ 2 h 253"/>
              <a:gd name="T26" fmla="*/ 750 w 1134"/>
              <a:gd name="T27" fmla="*/ 9 h 253"/>
              <a:gd name="T28" fmla="*/ 813 w 1134"/>
              <a:gd name="T29" fmla="*/ 15 h 253"/>
              <a:gd name="T30" fmla="*/ 874 w 1134"/>
              <a:gd name="T31" fmla="*/ 28 h 253"/>
              <a:gd name="T32" fmla="*/ 905 w 1134"/>
              <a:gd name="T33" fmla="*/ 35 h 253"/>
              <a:gd name="T34" fmla="*/ 963 w 1134"/>
              <a:gd name="T35" fmla="*/ 48 h 253"/>
              <a:gd name="T36" fmla="*/ 1022 w 1134"/>
              <a:gd name="T37" fmla="*/ 67 h 253"/>
              <a:gd name="T38" fmla="*/ 1079 w 1134"/>
              <a:gd name="T39" fmla="*/ 87 h 253"/>
              <a:gd name="T40" fmla="*/ 1133 w 1134"/>
              <a:gd name="T41" fmla="*/ 109 h 253"/>
              <a:gd name="T42" fmla="*/ 1100 w 1134"/>
              <a:gd name="T43" fmla="*/ 102 h 253"/>
              <a:gd name="T44" fmla="*/ 1035 w 1134"/>
              <a:gd name="T45" fmla="*/ 89 h 253"/>
              <a:gd name="T46" fmla="*/ 974 w 1134"/>
              <a:gd name="T47" fmla="*/ 80 h 253"/>
              <a:gd name="T48" fmla="*/ 911 w 1134"/>
              <a:gd name="T49" fmla="*/ 70 h 253"/>
              <a:gd name="T50" fmla="*/ 848 w 1134"/>
              <a:gd name="T51" fmla="*/ 65 h 253"/>
              <a:gd name="T52" fmla="*/ 787 w 1134"/>
              <a:gd name="T53" fmla="*/ 61 h 253"/>
              <a:gd name="T54" fmla="*/ 729 w 1134"/>
              <a:gd name="T55" fmla="*/ 59 h 253"/>
              <a:gd name="T56" fmla="*/ 670 w 1134"/>
              <a:gd name="T57" fmla="*/ 59 h 253"/>
              <a:gd name="T58" fmla="*/ 642 w 1134"/>
              <a:gd name="T59" fmla="*/ 61 h 253"/>
              <a:gd name="T60" fmla="*/ 587 w 1134"/>
              <a:gd name="T61" fmla="*/ 65 h 253"/>
              <a:gd name="T62" fmla="*/ 533 w 1134"/>
              <a:gd name="T63" fmla="*/ 72 h 253"/>
              <a:gd name="T64" fmla="*/ 481 w 1134"/>
              <a:gd name="T65" fmla="*/ 83 h 253"/>
              <a:gd name="T66" fmla="*/ 431 w 1134"/>
              <a:gd name="T67" fmla="*/ 96 h 253"/>
              <a:gd name="T68" fmla="*/ 383 w 1134"/>
              <a:gd name="T69" fmla="*/ 113 h 253"/>
              <a:gd name="T70" fmla="*/ 337 w 1134"/>
              <a:gd name="T71" fmla="*/ 135 h 253"/>
              <a:gd name="T72" fmla="*/ 294 w 1134"/>
              <a:gd name="T73" fmla="*/ 159 h 253"/>
              <a:gd name="T74" fmla="*/ 252 w 1134"/>
              <a:gd name="T75" fmla="*/ 185 h 253"/>
              <a:gd name="T76" fmla="*/ 276 w 1134"/>
              <a:gd name="T77" fmla="*/ 252 h 253"/>
              <a:gd name="T78" fmla="*/ 0 w 1134"/>
              <a:gd name="T79" fmla="*/ 198 h 2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34"/>
              <a:gd name="T121" fmla="*/ 0 h 253"/>
              <a:gd name="T122" fmla="*/ 1134 w 1134"/>
              <a:gd name="T123" fmla="*/ 253 h 25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34" h="253">
                <a:moveTo>
                  <a:pt x="0" y="198"/>
                </a:moveTo>
                <a:lnTo>
                  <a:pt x="183" y="11"/>
                </a:lnTo>
                <a:lnTo>
                  <a:pt x="209" y="76"/>
                </a:lnTo>
                <a:lnTo>
                  <a:pt x="233" y="65"/>
                </a:lnTo>
                <a:lnTo>
                  <a:pt x="281" y="46"/>
                </a:lnTo>
                <a:lnTo>
                  <a:pt x="333" y="33"/>
                </a:lnTo>
                <a:lnTo>
                  <a:pt x="389" y="20"/>
                </a:lnTo>
                <a:lnTo>
                  <a:pt x="418" y="13"/>
                </a:lnTo>
                <a:lnTo>
                  <a:pt x="474" y="7"/>
                </a:lnTo>
                <a:lnTo>
                  <a:pt x="535" y="2"/>
                </a:lnTo>
                <a:lnTo>
                  <a:pt x="596" y="0"/>
                </a:lnTo>
                <a:lnTo>
                  <a:pt x="657" y="0"/>
                </a:lnTo>
                <a:lnTo>
                  <a:pt x="687" y="2"/>
                </a:lnTo>
                <a:lnTo>
                  <a:pt x="750" y="9"/>
                </a:lnTo>
                <a:lnTo>
                  <a:pt x="813" y="15"/>
                </a:lnTo>
                <a:lnTo>
                  <a:pt x="874" y="28"/>
                </a:lnTo>
                <a:lnTo>
                  <a:pt x="905" y="35"/>
                </a:lnTo>
                <a:lnTo>
                  <a:pt x="963" y="48"/>
                </a:lnTo>
                <a:lnTo>
                  <a:pt x="1022" y="67"/>
                </a:lnTo>
                <a:lnTo>
                  <a:pt x="1079" y="87"/>
                </a:lnTo>
                <a:lnTo>
                  <a:pt x="1133" y="109"/>
                </a:lnTo>
                <a:lnTo>
                  <a:pt x="1100" y="102"/>
                </a:lnTo>
                <a:lnTo>
                  <a:pt x="1035" y="89"/>
                </a:lnTo>
                <a:lnTo>
                  <a:pt x="974" y="80"/>
                </a:lnTo>
                <a:lnTo>
                  <a:pt x="911" y="70"/>
                </a:lnTo>
                <a:lnTo>
                  <a:pt x="848" y="65"/>
                </a:lnTo>
                <a:lnTo>
                  <a:pt x="787" y="61"/>
                </a:lnTo>
                <a:lnTo>
                  <a:pt x="729" y="59"/>
                </a:lnTo>
                <a:lnTo>
                  <a:pt x="670" y="59"/>
                </a:lnTo>
                <a:lnTo>
                  <a:pt x="642" y="61"/>
                </a:lnTo>
                <a:lnTo>
                  <a:pt x="587" y="65"/>
                </a:lnTo>
                <a:lnTo>
                  <a:pt x="533" y="72"/>
                </a:lnTo>
                <a:lnTo>
                  <a:pt x="481" y="83"/>
                </a:lnTo>
                <a:lnTo>
                  <a:pt x="431" y="96"/>
                </a:lnTo>
                <a:lnTo>
                  <a:pt x="383" y="113"/>
                </a:lnTo>
                <a:lnTo>
                  <a:pt x="337" y="135"/>
                </a:lnTo>
                <a:lnTo>
                  <a:pt x="294" y="159"/>
                </a:lnTo>
                <a:lnTo>
                  <a:pt x="252" y="185"/>
                </a:lnTo>
                <a:lnTo>
                  <a:pt x="276" y="252"/>
                </a:lnTo>
                <a:lnTo>
                  <a:pt x="0" y="198"/>
                </a:lnTo>
              </a:path>
            </a:pathLst>
          </a:custGeom>
          <a:solidFill>
            <a:schemeClr val="accent1"/>
          </a:solidFill>
          <a:ln w="12700" cap="rnd">
            <a:solidFill>
              <a:srgbClr val="000000"/>
            </a:solidFill>
            <a:round/>
            <a:headEnd/>
            <a:tailEnd/>
          </a:ln>
          <a:effectLst>
            <a:outerShdw dist="35921" dir="2700000" algn="ctr" rotWithShape="0">
              <a:srgbClr val="808080">
                <a:alpha val="50000"/>
              </a:srgbClr>
            </a:outerShdw>
          </a:effectLst>
        </p:spPr>
        <p:txBody>
          <a:bodyPr rot="10800000">
            <a:prstTxWarp prst="textNoShape">
              <a:avLst/>
            </a:prstTxWarp>
          </a:bodyPr>
          <a:lstStyle/>
          <a:p>
            <a:pPr eaLnBrk="1" hangingPunct="1">
              <a:spcBef>
                <a:spcPct val="0"/>
              </a:spcBef>
              <a:defRPr/>
            </a:pPr>
            <a:endParaRPr lang="en-US" sz="2400" b="1">
              <a:solidFill>
                <a:srgbClr val="333333"/>
              </a:solidFill>
              <a:latin typeface="Arial" pitchFamily="-111" charset="0"/>
              <a:ea typeface="Arial" pitchFamily="-111" charset="0"/>
              <a:cs typeface="Arial" pitchFamily="-111" charset="0"/>
            </a:endParaRPr>
          </a:p>
        </p:txBody>
      </p:sp>
      <p:pic>
        <p:nvPicPr>
          <p:cNvPr id="41990" name="Picture 7" descr="step6configureprodcfg"/>
          <p:cNvPicPr>
            <a:picLocks noChangeAspect="1" noChangeArrowheads="1"/>
          </p:cNvPicPr>
          <p:nvPr/>
        </p:nvPicPr>
        <p:blipFill>
          <a:blip r:embed="rId6"/>
          <a:srcRect/>
          <a:stretch>
            <a:fillRect/>
          </a:stretch>
        </p:blipFill>
        <p:spPr bwMode="auto">
          <a:xfrm>
            <a:off x="6223000" y="2565400"/>
            <a:ext cx="1095375" cy="957263"/>
          </a:xfrm>
          <a:prstGeom prst="rect">
            <a:avLst/>
          </a:prstGeom>
          <a:noFill/>
          <a:ln w="9525">
            <a:noFill/>
            <a:miter lim="800000"/>
            <a:headEnd/>
            <a:tailEnd/>
          </a:ln>
        </p:spPr>
      </p:pic>
      <p:pic>
        <p:nvPicPr>
          <p:cNvPr id="41991" name="Picture 8"/>
          <p:cNvPicPr>
            <a:picLocks noChangeAspect="1" noChangeArrowheads="1"/>
          </p:cNvPicPr>
          <p:nvPr/>
        </p:nvPicPr>
        <p:blipFill>
          <a:blip r:embed="rId7"/>
          <a:srcRect/>
          <a:stretch>
            <a:fillRect/>
          </a:stretch>
        </p:blipFill>
        <p:spPr bwMode="auto">
          <a:xfrm>
            <a:off x="7234238" y="2236788"/>
            <a:ext cx="1173162" cy="939800"/>
          </a:xfrm>
          <a:prstGeom prst="rect">
            <a:avLst/>
          </a:prstGeom>
          <a:noFill/>
          <a:ln w="9525">
            <a:noFill/>
            <a:miter lim="800000"/>
            <a:headEnd/>
            <a:tailEnd/>
          </a:ln>
        </p:spPr>
      </p:pic>
      <p:pic>
        <p:nvPicPr>
          <p:cNvPr id="41992" name="Picture 9"/>
          <p:cNvPicPr>
            <a:picLocks noChangeAspect="1" noChangeArrowheads="1"/>
          </p:cNvPicPr>
          <p:nvPr/>
        </p:nvPicPr>
        <p:blipFill>
          <a:blip r:embed="rId8"/>
          <a:srcRect/>
          <a:stretch>
            <a:fillRect/>
          </a:stretch>
        </p:blipFill>
        <p:spPr bwMode="auto">
          <a:xfrm>
            <a:off x="7731125" y="2928938"/>
            <a:ext cx="1173163" cy="939800"/>
          </a:xfrm>
          <a:prstGeom prst="rect">
            <a:avLst/>
          </a:prstGeom>
          <a:noFill/>
          <a:ln w="9525">
            <a:noFill/>
            <a:miter lim="800000"/>
            <a:headEnd/>
            <a:tailEnd/>
          </a:ln>
        </p:spPr>
      </p:pic>
      <p:pic>
        <p:nvPicPr>
          <p:cNvPr id="41993" name="Picture 25" descr="logCatia"/>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1879600" y="4122738"/>
            <a:ext cx="679450" cy="555625"/>
          </a:xfrm>
          <a:prstGeom prst="rect">
            <a:avLst/>
          </a:prstGeom>
          <a:noFill/>
          <a:ln w="9525">
            <a:noFill/>
            <a:miter lim="800000"/>
            <a:headEnd/>
            <a:tailEnd/>
          </a:ln>
        </p:spPr>
      </p:pic>
      <p:pic>
        <p:nvPicPr>
          <p:cNvPr id="41994" name="Picture 53" descr="Delmia_200"/>
          <p:cNvPicPr>
            <a:picLocks noChangeAspect="1" noChangeArrowheads="1"/>
          </p:cNvPicPr>
          <p:nvPr/>
        </p:nvPicPr>
        <p:blipFill>
          <a:blip r:embed="rId10">
            <a:clrChange>
              <a:clrFrom>
                <a:srgbClr val="FEFEFE"/>
              </a:clrFrom>
              <a:clrTo>
                <a:srgbClr val="FEFEFE">
                  <a:alpha val="0"/>
                </a:srgbClr>
              </a:clrTo>
            </a:clrChange>
          </a:blip>
          <a:srcRect l="6058" t="13368" r="6058" b="13368"/>
          <a:stretch>
            <a:fillRect/>
          </a:stretch>
        </p:blipFill>
        <p:spPr bwMode="auto">
          <a:xfrm>
            <a:off x="6122988" y="5640388"/>
            <a:ext cx="604837" cy="393700"/>
          </a:xfrm>
          <a:prstGeom prst="rect">
            <a:avLst/>
          </a:prstGeom>
          <a:solidFill>
            <a:schemeClr val="bg1"/>
          </a:solidFill>
          <a:ln w="9525">
            <a:noFill/>
            <a:miter lim="800000"/>
            <a:headEnd/>
            <a:tailEnd/>
          </a:ln>
        </p:spPr>
      </p:pic>
      <p:pic>
        <p:nvPicPr>
          <p:cNvPr id="41995" name="Picture 66"/>
          <p:cNvPicPr>
            <a:picLocks noChangeAspect="1" noChangeArrowheads="1"/>
          </p:cNvPicPr>
          <p:nvPr/>
        </p:nvPicPr>
        <p:blipFill>
          <a:blip r:embed="rId11">
            <a:clrChange>
              <a:clrFrom>
                <a:srgbClr val="FEFEFE"/>
              </a:clrFrom>
              <a:clrTo>
                <a:srgbClr val="FEFEFE">
                  <a:alpha val="0"/>
                </a:srgbClr>
              </a:clrTo>
            </a:clrChange>
          </a:blip>
          <a:srcRect/>
          <a:stretch>
            <a:fillRect/>
          </a:stretch>
        </p:blipFill>
        <p:spPr bwMode="auto">
          <a:xfrm>
            <a:off x="4019550" y="4232275"/>
            <a:ext cx="835025" cy="458788"/>
          </a:xfrm>
          <a:prstGeom prst="rect">
            <a:avLst/>
          </a:prstGeom>
          <a:noFill/>
          <a:ln w="9525">
            <a:noFill/>
            <a:miter lim="800000"/>
            <a:headEnd/>
            <a:tailEnd/>
          </a:ln>
        </p:spPr>
      </p:pic>
      <p:pic>
        <p:nvPicPr>
          <p:cNvPr id="41996" name="Picture 13" descr="Simulia"/>
          <p:cNvPicPr>
            <a:picLocks noChangeAspect="1" noChangeArrowheads="1"/>
          </p:cNvPicPr>
          <p:nvPr/>
        </p:nvPicPr>
        <p:blipFill>
          <a:blip r:embed="rId12"/>
          <a:srcRect/>
          <a:stretch>
            <a:fillRect/>
          </a:stretch>
        </p:blipFill>
        <p:spPr bwMode="auto">
          <a:xfrm>
            <a:off x="3697288" y="3432175"/>
            <a:ext cx="950912" cy="762000"/>
          </a:xfrm>
          <a:prstGeom prst="rect">
            <a:avLst/>
          </a:prstGeom>
          <a:noFill/>
          <a:ln w="9525">
            <a:noFill/>
            <a:miter lim="800000"/>
            <a:headEnd/>
            <a:tailEnd/>
          </a:ln>
        </p:spPr>
      </p:pic>
      <p:sp>
        <p:nvSpPr>
          <p:cNvPr id="41997" name="Rectangle 14"/>
          <p:cNvSpPr>
            <a:spLocks noChangeArrowheads="1"/>
          </p:cNvSpPr>
          <p:nvPr/>
        </p:nvSpPr>
        <p:spPr bwMode="auto">
          <a:xfrm>
            <a:off x="220663" y="1585913"/>
            <a:ext cx="4972050" cy="796925"/>
          </a:xfrm>
          <a:prstGeom prst="rect">
            <a:avLst/>
          </a:prstGeom>
          <a:noFill/>
          <a:ln w="9525">
            <a:noFill/>
            <a:miter lim="800000"/>
            <a:headEnd/>
            <a:tailEnd/>
          </a:ln>
        </p:spPr>
        <p:txBody>
          <a:bodyPr>
            <a:prstTxWarp prst="textNoShape">
              <a:avLst/>
            </a:prstTxWarp>
          </a:bodyPr>
          <a:lstStyle/>
          <a:p>
            <a:pPr defTabSz="860425" eaLnBrk="1" hangingPunct="1">
              <a:spcBef>
                <a:spcPct val="40000"/>
              </a:spcBef>
              <a:buClr>
                <a:srgbClr val="EB8B18"/>
              </a:buClr>
            </a:pPr>
            <a:r>
              <a:rPr lang="en-US" b="1"/>
              <a:t>From Requirement to Functional, Logical, Physical Product Definition and Simulation</a:t>
            </a:r>
          </a:p>
        </p:txBody>
      </p:sp>
      <p:pic>
        <p:nvPicPr>
          <p:cNvPr id="41998" name="Picture 14">
            <a:hlinkClick r:id="" action="ppaction://media"/>
          </p:cNvPr>
          <p:cNvPicPr/>
          <p:nvPr>
            <a:videoFile r:link="rId1"/>
          </p:nvPr>
        </p:nvPicPr>
        <p:blipFill>
          <a:blip r:embed="rId13"/>
          <a:srcRect/>
          <a:stretch>
            <a:fillRect/>
          </a:stretch>
        </p:blipFill>
        <p:spPr bwMode="auto">
          <a:xfrm>
            <a:off x="2560638" y="3833813"/>
            <a:ext cx="1030287" cy="692150"/>
          </a:xfrm>
          <a:prstGeom prst="rect">
            <a:avLst/>
          </a:prstGeom>
          <a:noFill/>
          <a:ln w="9525">
            <a:noFill/>
            <a:miter lim="800000"/>
            <a:headEnd/>
            <a:tailEnd/>
          </a:ln>
        </p:spPr>
      </p:pic>
      <p:pic>
        <p:nvPicPr>
          <p:cNvPr id="41999" name="Picture 16"/>
          <p:cNvPicPr>
            <a:picLocks noChangeAspect="1" noChangeArrowheads="1"/>
          </p:cNvPicPr>
          <p:nvPr/>
        </p:nvPicPr>
        <p:blipFill>
          <a:blip r:embed="rId14"/>
          <a:srcRect t="10452" r="18240" b="16119"/>
          <a:stretch>
            <a:fillRect/>
          </a:stretch>
        </p:blipFill>
        <p:spPr bwMode="auto">
          <a:xfrm>
            <a:off x="2535238" y="3106738"/>
            <a:ext cx="1019175" cy="658812"/>
          </a:xfrm>
          <a:prstGeom prst="rect">
            <a:avLst/>
          </a:prstGeom>
          <a:noFill/>
          <a:ln w="19050">
            <a:noFill/>
            <a:miter lim="800000"/>
            <a:headEnd/>
            <a:tailEnd/>
          </a:ln>
        </p:spPr>
      </p:pic>
      <p:pic>
        <p:nvPicPr>
          <p:cNvPr id="42000" name="Picture 17"/>
          <p:cNvPicPr>
            <a:picLocks noChangeAspect="1" noChangeArrowheads="1"/>
          </p:cNvPicPr>
          <p:nvPr/>
        </p:nvPicPr>
        <p:blipFill>
          <a:blip r:embed="rId15"/>
          <a:srcRect t="13838" r="4437" b="9029"/>
          <a:stretch>
            <a:fillRect/>
          </a:stretch>
        </p:blipFill>
        <p:spPr bwMode="auto">
          <a:xfrm>
            <a:off x="1336675" y="3086100"/>
            <a:ext cx="1074738" cy="639763"/>
          </a:xfrm>
          <a:prstGeom prst="rect">
            <a:avLst/>
          </a:prstGeom>
          <a:noFill/>
          <a:ln w="9525">
            <a:noFill/>
            <a:miter lim="800000"/>
            <a:headEnd/>
            <a:tailEnd/>
          </a:ln>
        </p:spPr>
      </p:pic>
      <p:grpSp>
        <p:nvGrpSpPr>
          <p:cNvPr id="2" name="Group 18"/>
          <p:cNvGrpSpPr>
            <a:grpSpLocks/>
          </p:cNvGrpSpPr>
          <p:nvPr/>
        </p:nvGrpSpPr>
        <p:grpSpPr bwMode="auto">
          <a:xfrm>
            <a:off x="2509838" y="2262188"/>
            <a:ext cx="1023937" cy="782637"/>
            <a:chOff x="1753" y="624"/>
            <a:chExt cx="2000" cy="1659"/>
          </a:xfrm>
        </p:grpSpPr>
        <p:pic>
          <p:nvPicPr>
            <p:cNvPr id="42012" name="Picture 19"/>
            <p:cNvPicPr>
              <a:picLocks noChangeAspect="1" noChangeArrowheads="1"/>
            </p:cNvPicPr>
            <p:nvPr/>
          </p:nvPicPr>
          <p:blipFill>
            <a:blip r:embed="rId16"/>
            <a:srcRect/>
            <a:stretch>
              <a:fillRect/>
            </a:stretch>
          </p:blipFill>
          <p:spPr bwMode="auto">
            <a:xfrm>
              <a:off x="1753" y="624"/>
              <a:ext cx="2000" cy="1658"/>
            </a:xfrm>
            <a:prstGeom prst="rect">
              <a:avLst/>
            </a:prstGeom>
            <a:noFill/>
            <a:ln w="9525">
              <a:noFill/>
              <a:miter lim="800000"/>
              <a:headEnd/>
              <a:tailEnd/>
            </a:ln>
          </p:spPr>
        </p:pic>
        <p:grpSp>
          <p:nvGrpSpPr>
            <p:cNvPr id="3" name="Group 20"/>
            <p:cNvGrpSpPr>
              <a:grpSpLocks/>
            </p:cNvGrpSpPr>
            <p:nvPr/>
          </p:nvGrpSpPr>
          <p:grpSpPr bwMode="auto">
            <a:xfrm>
              <a:off x="3042" y="1575"/>
              <a:ext cx="129" cy="103"/>
              <a:chOff x="4799" y="1554"/>
              <a:chExt cx="109" cy="94"/>
            </a:xfrm>
          </p:grpSpPr>
          <p:pic>
            <p:nvPicPr>
              <p:cNvPr id="42098" name="Picture 21"/>
              <p:cNvPicPr>
                <a:picLocks noChangeAspect="1" noChangeArrowheads="1"/>
              </p:cNvPicPr>
              <p:nvPr/>
            </p:nvPicPr>
            <p:blipFill>
              <a:blip r:embed="rId17"/>
              <a:srcRect/>
              <a:stretch>
                <a:fillRect/>
              </a:stretch>
            </p:blipFill>
            <p:spPr bwMode="auto">
              <a:xfrm>
                <a:off x="4799" y="1554"/>
                <a:ext cx="109" cy="94"/>
              </a:xfrm>
              <a:prstGeom prst="rect">
                <a:avLst/>
              </a:prstGeom>
              <a:noFill/>
              <a:ln w="9525">
                <a:noFill/>
                <a:miter lim="800000"/>
                <a:headEnd/>
                <a:tailEnd/>
              </a:ln>
            </p:spPr>
          </p:pic>
          <p:pic>
            <p:nvPicPr>
              <p:cNvPr id="42099" name="Picture 22"/>
              <p:cNvPicPr>
                <a:picLocks noChangeAspect="1" noChangeArrowheads="1"/>
              </p:cNvPicPr>
              <p:nvPr/>
            </p:nvPicPr>
            <p:blipFill>
              <a:blip r:embed="rId18"/>
              <a:srcRect/>
              <a:stretch>
                <a:fillRect/>
              </a:stretch>
            </p:blipFill>
            <p:spPr bwMode="auto">
              <a:xfrm>
                <a:off x="4799" y="1554"/>
                <a:ext cx="109" cy="94"/>
              </a:xfrm>
              <a:prstGeom prst="rect">
                <a:avLst/>
              </a:prstGeom>
              <a:noFill/>
              <a:ln w="9525">
                <a:noFill/>
                <a:miter lim="800000"/>
                <a:headEnd/>
                <a:tailEnd/>
              </a:ln>
            </p:spPr>
          </p:pic>
        </p:grpSp>
        <p:pic>
          <p:nvPicPr>
            <p:cNvPr id="42014" name="Picture 23"/>
            <p:cNvPicPr>
              <a:picLocks noChangeAspect="1" noChangeArrowheads="1"/>
            </p:cNvPicPr>
            <p:nvPr/>
          </p:nvPicPr>
          <p:blipFill>
            <a:blip r:embed="rId19"/>
            <a:srcRect/>
            <a:stretch>
              <a:fillRect/>
            </a:stretch>
          </p:blipFill>
          <p:spPr bwMode="auto">
            <a:xfrm>
              <a:off x="1754" y="793"/>
              <a:ext cx="461" cy="1036"/>
            </a:xfrm>
            <a:prstGeom prst="rect">
              <a:avLst/>
            </a:prstGeom>
            <a:noFill/>
            <a:ln w="9525">
              <a:noFill/>
              <a:miter lim="800000"/>
              <a:headEnd/>
              <a:tailEnd/>
            </a:ln>
          </p:spPr>
        </p:pic>
        <p:grpSp>
          <p:nvGrpSpPr>
            <p:cNvPr id="4" name="Group 24"/>
            <p:cNvGrpSpPr>
              <a:grpSpLocks/>
            </p:cNvGrpSpPr>
            <p:nvPr/>
          </p:nvGrpSpPr>
          <p:grpSpPr bwMode="auto">
            <a:xfrm>
              <a:off x="2335" y="988"/>
              <a:ext cx="1161" cy="128"/>
              <a:chOff x="4199" y="1019"/>
              <a:chExt cx="985" cy="117"/>
            </a:xfrm>
          </p:grpSpPr>
          <p:pic>
            <p:nvPicPr>
              <p:cNvPr id="42095" name="Picture 25"/>
              <p:cNvPicPr>
                <a:picLocks noChangeAspect="1" noChangeArrowheads="1"/>
              </p:cNvPicPr>
              <p:nvPr/>
            </p:nvPicPr>
            <p:blipFill>
              <a:blip r:embed="rId20"/>
              <a:srcRect/>
              <a:stretch>
                <a:fillRect/>
              </a:stretch>
            </p:blipFill>
            <p:spPr bwMode="auto">
              <a:xfrm>
                <a:off x="4604" y="1019"/>
                <a:ext cx="181" cy="113"/>
              </a:xfrm>
              <a:prstGeom prst="rect">
                <a:avLst/>
              </a:prstGeom>
              <a:noFill/>
              <a:ln w="9525">
                <a:noFill/>
                <a:miter lim="800000"/>
                <a:headEnd/>
                <a:tailEnd/>
              </a:ln>
            </p:spPr>
          </p:pic>
          <p:pic>
            <p:nvPicPr>
              <p:cNvPr id="42096" name="Picture 26"/>
              <p:cNvPicPr>
                <a:picLocks noChangeAspect="1" noChangeArrowheads="1"/>
              </p:cNvPicPr>
              <p:nvPr/>
            </p:nvPicPr>
            <p:blipFill>
              <a:blip r:embed="rId21"/>
              <a:srcRect/>
              <a:stretch>
                <a:fillRect/>
              </a:stretch>
            </p:blipFill>
            <p:spPr bwMode="auto">
              <a:xfrm>
                <a:off x="4199" y="1019"/>
                <a:ext cx="175" cy="109"/>
              </a:xfrm>
              <a:prstGeom prst="rect">
                <a:avLst/>
              </a:prstGeom>
              <a:noFill/>
              <a:ln w="9525">
                <a:noFill/>
                <a:miter lim="800000"/>
                <a:headEnd/>
                <a:tailEnd/>
              </a:ln>
            </p:spPr>
          </p:pic>
          <p:pic>
            <p:nvPicPr>
              <p:cNvPr id="42097" name="Picture 27"/>
              <p:cNvPicPr>
                <a:picLocks noChangeAspect="1" noChangeArrowheads="1"/>
              </p:cNvPicPr>
              <p:nvPr/>
            </p:nvPicPr>
            <p:blipFill>
              <a:blip r:embed="rId21"/>
              <a:srcRect/>
              <a:stretch>
                <a:fillRect/>
              </a:stretch>
            </p:blipFill>
            <p:spPr bwMode="auto">
              <a:xfrm>
                <a:off x="5009" y="1027"/>
                <a:ext cx="175" cy="109"/>
              </a:xfrm>
              <a:prstGeom prst="rect">
                <a:avLst/>
              </a:prstGeom>
              <a:noFill/>
              <a:ln w="9525">
                <a:noFill/>
                <a:miter lim="800000"/>
                <a:headEnd/>
                <a:tailEnd/>
              </a:ln>
            </p:spPr>
          </p:pic>
        </p:grpSp>
        <p:grpSp>
          <p:nvGrpSpPr>
            <p:cNvPr id="5" name="Group 28"/>
            <p:cNvGrpSpPr>
              <a:grpSpLocks/>
            </p:cNvGrpSpPr>
            <p:nvPr/>
          </p:nvGrpSpPr>
          <p:grpSpPr bwMode="auto">
            <a:xfrm>
              <a:off x="2973" y="1631"/>
              <a:ext cx="104" cy="52"/>
              <a:chOff x="4740" y="1605"/>
              <a:chExt cx="88" cy="48"/>
            </a:xfrm>
          </p:grpSpPr>
          <p:pic>
            <p:nvPicPr>
              <p:cNvPr id="42093" name="Picture 29"/>
              <p:cNvPicPr>
                <a:picLocks noChangeAspect="1" noChangeArrowheads="1"/>
              </p:cNvPicPr>
              <p:nvPr/>
            </p:nvPicPr>
            <p:blipFill>
              <a:blip r:embed="rId22"/>
              <a:srcRect/>
              <a:stretch>
                <a:fillRect/>
              </a:stretch>
            </p:blipFill>
            <p:spPr bwMode="auto">
              <a:xfrm>
                <a:off x="4740" y="1605"/>
                <a:ext cx="88" cy="48"/>
              </a:xfrm>
              <a:prstGeom prst="rect">
                <a:avLst/>
              </a:prstGeom>
              <a:noFill/>
              <a:ln w="9525">
                <a:noFill/>
                <a:miter lim="800000"/>
                <a:headEnd/>
                <a:tailEnd/>
              </a:ln>
            </p:spPr>
          </p:pic>
          <p:pic>
            <p:nvPicPr>
              <p:cNvPr id="42094" name="Picture 30"/>
              <p:cNvPicPr>
                <a:picLocks noChangeAspect="1" noChangeArrowheads="1"/>
              </p:cNvPicPr>
              <p:nvPr/>
            </p:nvPicPr>
            <p:blipFill>
              <a:blip r:embed="rId23"/>
              <a:srcRect/>
              <a:stretch>
                <a:fillRect/>
              </a:stretch>
            </p:blipFill>
            <p:spPr bwMode="auto">
              <a:xfrm>
                <a:off x="4740" y="1605"/>
                <a:ext cx="88" cy="48"/>
              </a:xfrm>
              <a:prstGeom prst="rect">
                <a:avLst/>
              </a:prstGeom>
              <a:noFill/>
              <a:ln w="9525">
                <a:noFill/>
                <a:miter lim="800000"/>
                <a:headEnd/>
                <a:tailEnd/>
              </a:ln>
            </p:spPr>
          </p:pic>
        </p:grpSp>
        <p:grpSp>
          <p:nvGrpSpPr>
            <p:cNvPr id="6" name="Group 31"/>
            <p:cNvGrpSpPr>
              <a:grpSpLocks/>
            </p:cNvGrpSpPr>
            <p:nvPr/>
          </p:nvGrpSpPr>
          <p:grpSpPr bwMode="auto">
            <a:xfrm>
              <a:off x="2965" y="1660"/>
              <a:ext cx="139" cy="67"/>
              <a:chOff x="4733" y="1632"/>
              <a:chExt cx="118" cy="61"/>
            </a:xfrm>
          </p:grpSpPr>
          <p:pic>
            <p:nvPicPr>
              <p:cNvPr id="42091" name="Picture 32"/>
              <p:cNvPicPr>
                <a:picLocks noChangeAspect="1" noChangeArrowheads="1"/>
              </p:cNvPicPr>
              <p:nvPr/>
            </p:nvPicPr>
            <p:blipFill>
              <a:blip r:embed="rId24"/>
              <a:srcRect/>
              <a:stretch>
                <a:fillRect/>
              </a:stretch>
            </p:blipFill>
            <p:spPr bwMode="auto">
              <a:xfrm>
                <a:off x="4733" y="1632"/>
                <a:ext cx="118" cy="61"/>
              </a:xfrm>
              <a:prstGeom prst="rect">
                <a:avLst/>
              </a:prstGeom>
              <a:noFill/>
              <a:ln w="9525">
                <a:noFill/>
                <a:miter lim="800000"/>
                <a:headEnd/>
                <a:tailEnd/>
              </a:ln>
            </p:spPr>
          </p:pic>
          <p:pic>
            <p:nvPicPr>
              <p:cNvPr id="42092" name="Picture 33"/>
              <p:cNvPicPr>
                <a:picLocks noChangeAspect="1" noChangeArrowheads="1"/>
              </p:cNvPicPr>
              <p:nvPr/>
            </p:nvPicPr>
            <p:blipFill>
              <a:blip r:embed="rId25"/>
              <a:srcRect/>
              <a:stretch>
                <a:fillRect/>
              </a:stretch>
            </p:blipFill>
            <p:spPr bwMode="auto">
              <a:xfrm>
                <a:off x="4733" y="1632"/>
                <a:ext cx="118" cy="61"/>
              </a:xfrm>
              <a:prstGeom prst="rect">
                <a:avLst/>
              </a:prstGeom>
              <a:noFill/>
              <a:ln w="9525">
                <a:noFill/>
                <a:miter lim="800000"/>
                <a:headEnd/>
                <a:tailEnd/>
              </a:ln>
            </p:spPr>
          </p:pic>
        </p:grpSp>
        <p:grpSp>
          <p:nvGrpSpPr>
            <p:cNvPr id="7" name="Group 34"/>
            <p:cNvGrpSpPr>
              <a:grpSpLocks/>
            </p:cNvGrpSpPr>
            <p:nvPr/>
          </p:nvGrpSpPr>
          <p:grpSpPr bwMode="auto">
            <a:xfrm>
              <a:off x="3022" y="1707"/>
              <a:ext cx="90" cy="47"/>
              <a:chOff x="4782" y="1674"/>
              <a:chExt cx="76" cy="43"/>
            </a:xfrm>
          </p:grpSpPr>
          <p:pic>
            <p:nvPicPr>
              <p:cNvPr id="42089" name="Picture 35"/>
              <p:cNvPicPr>
                <a:picLocks noChangeAspect="1" noChangeArrowheads="1"/>
              </p:cNvPicPr>
              <p:nvPr/>
            </p:nvPicPr>
            <p:blipFill>
              <a:blip r:embed="rId26"/>
              <a:srcRect/>
              <a:stretch>
                <a:fillRect/>
              </a:stretch>
            </p:blipFill>
            <p:spPr bwMode="auto">
              <a:xfrm>
                <a:off x="4782" y="1674"/>
                <a:ext cx="76" cy="43"/>
              </a:xfrm>
              <a:prstGeom prst="rect">
                <a:avLst/>
              </a:prstGeom>
              <a:noFill/>
              <a:ln w="9525">
                <a:noFill/>
                <a:miter lim="800000"/>
                <a:headEnd/>
                <a:tailEnd/>
              </a:ln>
            </p:spPr>
          </p:pic>
          <p:pic>
            <p:nvPicPr>
              <p:cNvPr id="42090" name="Picture 36"/>
              <p:cNvPicPr>
                <a:picLocks noChangeAspect="1" noChangeArrowheads="1"/>
              </p:cNvPicPr>
              <p:nvPr/>
            </p:nvPicPr>
            <p:blipFill>
              <a:blip r:embed="rId27"/>
              <a:srcRect/>
              <a:stretch>
                <a:fillRect/>
              </a:stretch>
            </p:blipFill>
            <p:spPr bwMode="auto">
              <a:xfrm>
                <a:off x="4782" y="1674"/>
                <a:ext cx="76" cy="43"/>
              </a:xfrm>
              <a:prstGeom prst="rect">
                <a:avLst/>
              </a:prstGeom>
              <a:noFill/>
              <a:ln w="9525">
                <a:noFill/>
                <a:miter lim="800000"/>
                <a:headEnd/>
                <a:tailEnd/>
              </a:ln>
            </p:spPr>
          </p:pic>
        </p:grpSp>
        <p:grpSp>
          <p:nvGrpSpPr>
            <p:cNvPr id="8" name="Group 37"/>
            <p:cNvGrpSpPr>
              <a:grpSpLocks/>
            </p:cNvGrpSpPr>
            <p:nvPr/>
          </p:nvGrpSpPr>
          <p:grpSpPr bwMode="auto">
            <a:xfrm>
              <a:off x="2980" y="1721"/>
              <a:ext cx="62" cy="60"/>
              <a:chOff x="4746" y="1687"/>
              <a:chExt cx="53" cy="55"/>
            </a:xfrm>
          </p:grpSpPr>
          <p:pic>
            <p:nvPicPr>
              <p:cNvPr id="42087" name="Picture 38"/>
              <p:cNvPicPr>
                <a:picLocks noChangeAspect="1" noChangeArrowheads="1"/>
              </p:cNvPicPr>
              <p:nvPr/>
            </p:nvPicPr>
            <p:blipFill>
              <a:blip r:embed="rId28"/>
              <a:srcRect/>
              <a:stretch>
                <a:fillRect/>
              </a:stretch>
            </p:blipFill>
            <p:spPr bwMode="auto">
              <a:xfrm>
                <a:off x="4746" y="1687"/>
                <a:ext cx="53" cy="55"/>
              </a:xfrm>
              <a:prstGeom prst="rect">
                <a:avLst/>
              </a:prstGeom>
              <a:noFill/>
              <a:ln w="9525">
                <a:noFill/>
                <a:miter lim="800000"/>
                <a:headEnd/>
                <a:tailEnd/>
              </a:ln>
            </p:spPr>
          </p:pic>
          <p:pic>
            <p:nvPicPr>
              <p:cNvPr id="42088" name="Picture 39"/>
              <p:cNvPicPr>
                <a:picLocks noChangeAspect="1" noChangeArrowheads="1"/>
              </p:cNvPicPr>
              <p:nvPr/>
            </p:nvPicPr>
            <p:blipFill>
              <a:blip r:embed="rId29"/>
              <a:srcRect/>
              <a:stretch>
                <a:fillRect/>
              </a:stretch>
            </p:blipFill>
            <p:spPr bwMode="auto">
              <a:xfrm>
                <a:off x="4746" y="1687"/>
                <a:ext cx="53" cy="55"/>
              </a:xfrm>
              <a:prstGeom prst="rect">
                <a:avLst/>
              </a:prstGeom>
              <a:noFill/>
              <a:ln w="9525">
                <a:noFill/>
                <a:miter lim="800000"/>
                <a:headEnd/>
                <a:tailEnd/>
              </a:ln>
            </p:spPr>
          </p:pic>
        </p:grpSp>
        <p:grpSp>
          <p:nvGrpSpPr>
            <p:cNvPr id="9" name="Group 40"/>
            <p:cNvGrpSpPr>
              <a:grpSpLocks/>
            </p:cNvGrpSpPr>
            <p:nvPr/>
          </p:nvGrpSpPr>
          <p:grpSpPr bwMode="auto">
            <a:xfrm>
              <a:off x="3057" y="1100"/>
              <a:ext cx="207" cy="10"/>
              <a:chOff x="4811" y="1121"/>
              <a:chExt cx="176" cy="9"/>
            </a:xfrm>
          </p:grpSpPr>
          <p:sp>
            <p:nvSpPr>
              <p:cNvPr id="42085" name="Freeform 41"/>
              <p:cNvSpPr>
                <a:spLocks noEditPoints="1"/>
              </p:cNvSpPr>
              <p:nvPr/>
            </p:nvSpPr>
            <p:spPr bwMode="auto">
              <a:xfrm>
                <a:off x="4811" y="1121"/>
                <a:ext cx="93" cy="9"/>
              </a:xfrm>
              <a:custGeom>
                <a:avLst/>
                <a:gdLst>
                  <a:gd name="T0" fmla="*/ 0 w 93"/>
                  <a:gd name="T1" fmla="*/ 3 h 9"/>
                  <a:gd name="T2" fmla="*/ 86 w 93"/>
                  <a:gd name="T3" fmla="*/ 3 h 9"/>
                  <a:gd name="T4" fmla="*/ 86 w 93"/>
                  <a:gd name="T5" fmla="*/ 6 h 9"/>
                  <a:gd name="T6" fmla="*/ 0 w 93"/>
                  <a:gd name="T7" fmla="*/ 6 h 9"/>
                  <a:gd name="T8" fmla="*/ 0 w 93"/>
                  <a:gd name="T9" fmla="*/ 3 h 9"/>
                  <a:gd name="T10" fmla="*/ 84 w 93"/>
                  <a:gd name="T11" fmla="*/ 0 h 9"/>
                  <a:gd name="T12" fmla="*/ 93 w 93"/>
                  <a:gd name="T13" fmla="*/ 5 h 9"/>
                  <a:gd name="T14" fmla="*/ 84 w 93"/>
                  <a:gd name="T15" fmla="*/ 9 h 9"/>
                  <a:gd name="T16" fmla="*/ 84 w 93"/>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9"/>
                  <a:gd name="T29" fmla="*/ 93 w 93"/>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9">
                    <a:moveTo>
                      <a:pt x="0" y="3"/>
                    </a:moveTo>
                    <a:lnTo>
                      <a:pt x="86" y="3"/>
                    </a:lnTo>
                    <a:lnTo>
                      <a:pt x="86" y="6"/>
                    </a:lnTo>
                    <a:lnTo>
                      <a:pt x="0" y="6"/>
                    </a:lnTo>
                    <a:lnTo>
                      <a:pt x="0" y="3"/>
                    </a:lnTo>
                    <a:close/>
                    <a:moveTo>
                      <a:pt x="84" y="0"/>
                    </a:moveTo>
                    <a:lnTo>
                      <a:pt x="93" y="5"/>
                    </a:lnTo>
                    <a:lnTo>
                      <a:pt x="84" y="9"/>
                    </a:lnTo>
                    <a:lnTo>
                      <a:pt x="84" y="0"/>
                    </a:lnTo>
                    <a:close/>
                  </a:path>
                </a:pathLst>
              </a:custGeom>
              <a:solidFill>
                <a:srgbClr val="FF6600"/>
              </a:solidFill>
              <a:ln w="0">
                <a:solidFill>
                  <a:srgbClr val="FF6600"/>
                </a:solidFill>
                <a:bevel/>
                <a:headEnd/>
                <a:tailEnd/>
              </a:ln>
            </p:spPr>
            <p:txBody>
              <a:bodyPr>
                <a:prstTxWarp prst="textNoShape">
                  <a:avLst/>
                </a:prstTxWarp>
              </a:bodyPr>
              <a:lstStyle/>
              <a:p>
                <a:pPr eaLnBrk="1" hangingPunct="1">
                  <a:spcBef>
                    <a:spcPct val="0"/>
                  </a:spcBef>
                </a:pPr>
                <a:endParaRPr lang="en-US" sz="2400" b="1">
                  <a:solidFill>
                    <a:srgbClr val="333333"/>
                  </a:solidFill>
                </a:endParaRPr>
              </a:p>
            </p:txBody>
          </p:sp>
          <p:sp>
            <p:nvSpPr>
              <p:cNvPr id="42086" name="Line 42"/>
              <p:cNvSpPr>
                <a:spLocks noChangeShapeType="1"/>
              </p:cNvSpPr>
              <p:nvPr/>
            </p:nvSpPr>
            <p:spPr bwMode="auto">
              <a:xfrm>
                <a:off x="4893" y="1126"/>
                <a:ext cx="94" cy="0"/>
              </a:xfrm>
              <a:prstGeom prst="line">
                <a:avLst/>
              </a:prstGeom>
              <a:noFill/>
              <a:ln w="4763">
                <a:solidFill>
                  <a:srgbClr val="FF6600"/>
                </a:solidFill>
                <a:round/>
                <a:headEnd/>
                <a:tailEnd/>
              </a:ln>
            </p:spPr>
            <p:txBody>
              <a:bodyPr>
                <a:prstTxWarp prst="textNoShape">
                  <a:avLst/>
                </a:prstTxWarp>
              </a:bodyPr>
              <a:lstStyle/>
              <a:p>
                <a:endParaRPr lang="en-US"/>
              </a:p>
            </p:txBody>
          </p:sp>
        </p:grpSp>
        <p:sp>
          <p:nvSpPr>
            <p:cNvPr id="42021" name="Freeform 43"/>
            <p:cNvSpPr>
              <a:spLocks/>
            </p:cNvSpPr>
            <p:nvPr/>
          </p:nvSpPr>
          <p:spPr bwMode="auto">
            <a:xfrm>
              <a:off x="2968" y="1632"/>
              <a:ext cx="143" cy="116"/>
            </a:xfrm>
            <a:custGeom>
              <a:avLst/>
              <a:gdLst>
                <a:gd name="T0" fmla="*/ 245 w 121"/>
                <a:gd name="T1" fmla="*/ 218 h 106"/>
                <a:gd name="T2" fmla="*/ 461 w 121"/>
                <a:gd name="T3" fmla="*/ 177 h 106"/>
                <a:gd name="T4" fmla="*/ 438 w 121"/>
                <a:gd name="T5" fmla="*/ 142 h 106"/>
                <a:gd name="T6" fmla="*/ 118 w 121"/>
                <a:gd name="T7" fmla="*/ 79 h 106"/>
                <a:gd name="T8" fmla="*/ 339 w 121"/>
                <a:gd name="T9" fmla="*/ 34 h 106"/>
                <a:gd name="T10" fmla="*/ 316 w 121"/>
                <a:gd name="T11" fmla="*/ 0 h 106"/>
                <a:gd name="T12" fmla="*/ 13 w 121"/>
                <a:gd name="T13" fmla="*/ 61 h 106"/>
                <a:gd name="T14" fmla="*/ 0 w 121"/>
                <a:gd name="T15" fmla="*/ 91 h 106"/>
                <a:gd name="T16" fmla="*/ 332 w 121"/>
                <a:gd name="T17" fmla="*/ 163 h 106"/>
                <a:gd name="T18" fmla="*/ 229 w 121"/>
                <a:gd name="T19" fmla="*/ 181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1"/>
                <a:gd name="T31" fmla="*/ 0 h 106"/>
                <a:gd name="T32" fmla="*/ 121 w 121"/>
                <a:gd name="T33" fmla="*/ 106 h 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1" h="106">
                  <a:moveTo>
                    <a:pt x="64" y="106"/>
                  </a:moveTo>
                  <a:lnTo>
                    <a:pt x="121" y="85"/>
                  </a:lnTo>
                  <a:lnTo>
                    <a:pt x="115" y="69"/>
                  </a:lnTo>
                  <a:lnTo>
                    <a:pt x="31" y="38"/>
                  </a:lnTo>
                  <a:lnTo>
                    <a:pt x="89" y="16"/>
                  </a:lnTo>
                  <a:lnTo>
                    <a:pt x="83" y="0"/>
                  </a:lnTo>
                  <a:lnTo>
                    <a:pt x="3" y="30"/>
                  </a:lnTo>
                  <a:lnTo>
                    <a:pt x="0" y="44"/>
                  </a:lnTo>
                  <a:lnTo>
                    <a:pt x="87" y="79"/>
                  </a:lnTo>
                  <a:lnTo>
                    <a:pt x="61" y="88"/>
                  </a:lnTo>
                </a:path>
              </a:pathLst>
            </a:custGeom>
            <a:noFill/>
            <a:ln w="7938">
              <a:solidFill>
                <a:srgbClr val="FF6600"/>
              </a:solidFill>
              <a:round/>
              <a:headEnd/>
              <a:tailEnd/>
            </a:ln>
          </p:spPr>
          <p:txBody>
            <a:bodyPr>
              <a:prstTxWarp prst="textNoShape">
                <a:avLst/>
              </a:prstTxWarp>
            </a:bodyPr>
            <a:lstStyle/>
            <a:p>
              <a:pPr eaLnBrk="1" hangingPunct="1">
                <a:spcBef>
                  <a:spcPct val="0"/>
                </a:spcBef>
              </a:pPr>
              <a:endParaRPr lang="en-US" sz="2400" b="1">
                <a:solidFill>
                  <a:srgbClr val="333333"/>
                </a:solidFill>
              </a:endParaRPr>
            </a:p>
          </p:txBody>
        </p:sp>
        <p:grpSp>
          <p:nvGrpSpPr>
            <p:cNvPr id="10" name="Group 44"/>
            <p:cNvGrpSpPr>
              <a:grpSpLocks/>
            </p:cNvGrpSpPr>
            <p:nvPr/>
          </p:nvGrpSpPr>
          <p:grpSpPr bwMode="auto">
            <a:xfrm>
              <a:off x="2869" y="1748"/>
              <a:ext cx="132" cy="62"/>
              <a:chOff x="4652" y="1712"/>
              <a:chExt cx="112" cy="56"/>
            </a:xfrm>
          </p:grpSpPr>
          <p:pic>
            <p:nvPicPr>
              <p:cNvPr id="42083" name="Picture 45"/>
              <p:cNvPicPr>
                <a:picLocks noChangeAspect="1" noChangeArrowheads="1"/>
              </p:cNvPicPr>
              <p:nvPr/>
            </p:nvPicPr>
            <p:blipFill>
              <a:blip r:embed="rId30"/>
              <a:srcRect/>
              <a:stretch>
                <a:fillRect/>
              </a:stretch>
            </p:blipFill>
            <p:spPr bwMode="auto">
              <a:xfrm>
                <a:off x="4652" y="1712"/>
                <a:ext cx="112" cy="56"/>
              </a:xfrm>
              <a:prstGeom prst="rect">
                <a:avLst/>
              </a:prstGeom>
              <a:noFill/>
              <a:ln w="9525">
                <a:noFill/>
                <a:miter lim="800000"/>
                <a:headEnd/>
                <a:tailEnd/>
              </a:ln>
            </p:spPr>
          </p:pic>
          <p:pic>
            <p:nvPicPr>
              <p:cNvPr id="42084" name="Picture 46"/>
              <p:cNvPicPr>
                <a:picLocks noChangeAspect="1" noChangeArrowheads="1"/>
              </p:cNvPicPr>
              <p:nvPr/>
            </p:nvPicPr>
            <p:blipFill>
              <a:blip r:embed="rId31"/>
              <a:srcRect/>
              <a:stretch>
                <a:fillRect/>
              </a:stretch>
            </p:blipFill>
            <p:spPr bwMode="auto">
              <a:xfrm>
                <a:off x="4652" y="1712"/>
                <a:ext cx="112" cy="56"/>
              </a:xfrm>
              <a:prstGeom prst="rect">
                <a:avLst/>
              </a:prstGeom>
              <a:noFill/>
              <a:ln w="9525">
                <a:noFill/>
                <a:miter lim="800000"/>
                <a:headEnd/>
                <a:tailEnd/>
              </a:ln>
            </p:spPr>
          </p:pic>
        </p:grpSp>
        <p:grpSp>
          <p:nvGrpSpPr>
            <p:cNvPr id="11" name="Group 47"/>
            <p:cNvGrpSpPr>
              <a:grpSpLocks/>
            </p:cNvGrpSpPr>
            <p:nvPr/>
          </p:nvGrpSpPr>
          <p:grpSpPr bwMode="auto">
            <a:xfrm>
              <a:off x="2762" y="1757"/>
              <a:ext cx="127" cy="103"/>
              <a:chOff x="4561" y="1720"/>
              <a:chExt cx="108" cy="94"/>
            </a:xfrm>
          </p:grpSpPr>
          <p:pic>
            <p:nvPicPr>
              <p:cNvPr id="42081" name="Picture 48"/>
              <p:cNvPicPr>
                <a:picLocks noChangeAspect="1" noChangeArrowheads="1"/>
              </p:cNvPicPr>
              <p:nvPr/>
            </p:nvPicPr>
            <p:blipFill>
              <a:blip r:embed="rId32"/>
              <a:srcRect/>
              <a:stretch>
                <a:fillRect/>
              </a:stretch>
            </p:blipFill>
            <p:spPr bwMode="auto">
              <a:xfrm>
                <a:off x="4561" y="1720"/>
                <a:ext cx="108" cy="94"/>
              </a:xfrm>
              <a:prstGeom prst="rect">
                <a:avLst/>
              </a:prstGeom>
              <a:noFill/>
              <a:ln w="9525">
                <a:noFill/>
                <a:miter lim="800000"/>
                <a:headEnd/>
                <a:tailEnd/>
              </a:ln>
            </p:spPr>
          </p:pic>
          <p:pic>
            <p:nvPicPr>
              <p:cNvPr id="42082" name="Picture 49"/>
              <p:cNvPicPr>
                <a:picLocks noChangeAspect="1" noChangeArrowheads="1"/>
              </p:cNvPicPr>
              <p:nvPr/>
            </p:nvPicPr>
            <p:blipFill>
              <a:blip r:embed="rId33"/>
              <a:srcRect/>
              <a:stretch>
                <a:fillRect/>
              </a:stretch>
            </p:blipFill>
            <p:spPr bwMode="auto">
              <a:xfrm>
                <a:off x="4561" y="1720"/>
                <a:ext cx="108" cy="94"/>
              </a:xfrm>
              <a:prstGeom prst="rect">
                <a:avLst/>
              </a:prstGeom>
              <a:noFill/>
              <a:ln w="9525">
                <a:noFill/>
                <a:miter lim="800000"/>
                <a:headEnd/>
                <a:tailEnd/>
              </a:ln>
            </p:spPr>
          </p:pic>
        </p:grpSp>
        <p:grpSp>
          <p:nvGrpSpPr>
            <p:cNvPr id="12" name="Group 50"/>
            <p:cNvGrpSpPr>
              <a:grpSpLocks/>
            </p:cNvGrpSpPr>
            <p:nvPr/>
          </p:nvGrpSpPr>
          <p:grpSpPr bwMode="auto">
            <a:xfrm>
              <a:off x="2742" y="1804"/>
              <a:ext cx="270" cy="141"/>
              <a:chOff x="4544" y="1763"/>
              <a:chExt cx="229" cy="128"/>
            </a:xfrm>
          </p:grpSpPr>
          <p:sp>
            <p:nvSpPr>
              <p:cNvPr id="42069" name="Rectangle 51"/>
              <p:cNvSpPr>
                <a:spLocks noChangeArrowheads="1"/>
              </p:cNvSpPr>
              <p:nvPr/>
            </p:nvSpPr>
            <p:spPr bwMode="auto">
              <a:xfrm>
                <a:off x="4544" y="1763"/>
                <a:ext cx="229" cy="128"/>
              </a:xfrm>
              <a:prstGeom prst="rect">
                <a:avLst/>
              </a:prstGeom>
              <a:solidFill>
                <a:srgbClr val="FF0000"/>
              </a:solidFill>
              <a:ln w="9525">
                <a:noFill/>
                <a:miter lim="800000"/>
                <a:headEnd/>
                <a:tailEnd/>
              </a:ln>
            </p:spPr>
            <p:txBody>
              <a:bodyPr>
                <a:prstTxWarp prst="textNoShape">
                  <a:avLst/>
                </a:prstTxWarp>
              </a:bodyPr>
              <a:lstStyle/>
              <a:p>
                <a:pPr eaLnBrk="1" hangingPunct="1">
                  <a:spcBef>
                    <a:spcPct val="0"/>
                  </a:spcBef>
                </a:pPr>
                <a:endParaRPr lang="en-US" sz="2400" b="1">
                  <a:solidFill>
                    <a:srgbClr val="333333"/>
                  </a:solidFill>
                </a:endParaRPr>
              </a:p>
            </p:txBody>
          </p:sp>
          <p:sp>
            <p:nvSpPr>
              <p:cNvPr id="42070" name="Freeform 52"/>
              <p:cNvSpPr>
                <a:spLocks/>
              </p:cNvSpPr>
              <p:nvPr/>
            </p:nvSpPr>
            <p:spPr bwMode="auto">
              <a:xfrm>
                <a:off x="4544" y="1764"/>
                <a:ext cx="228" cy="127"/>
              </a:xfrm>
              <a:custGeom>
                <a:avLst/>
                <a:gdLst>
                  <a:gd name="T0" fmla="*/ 67 w 228"/>
                  <a:gd name="T1" fmla="*/ 0 h 127"/>
                  <a:gd name="T2" fmla="*/ 15 w 228"/>
                  <a:gd name="T3" fmla="*/ 30 h 127"/>
                  <a:gd name="T4" fmla="*/ 0 w 228"/>
                  <a:gd name="T5" fmla="*/ 85 h 127"/>
                  <a:gd name="T6" fmla="*/ 162 w 228"/>
                  <a:gd name="T7" fmla="*/ 127 h 127"/>
                  <a:gd name="T8" fmla="*/ 214 w 228"/>
                  <a:gd name="T9" fmla="*/ 96 h 127"/>
                  <a:gd name="T10" fmla="*/ 228 w 228"/>
                  <a:gd name="T11" fmla="*/ 42 h 127"/>
                  <a:gd name="T12" fmla="*/ 67 w 228"/>
                  <a:gd name="T13" fmla="*/ 0 h 127"/>
                  <a:gd name="T14" fmla="*/ 0 60000 65536"/>
                  <a:gd name="T15" fmla="*/ 0 60000 65536"/>
                  <a:gd name="T16" fmla="*/ 0 60000 65536"/>
                  <a:gd name="T17" fmla="*/ 0 60000 65536"/>
                  <a:gd name="T18" fmla="*/ 0 60000 65536"/>
                  <a:gd name="T19" fmla="*/ 0 60000 65536"/>
                  <a:gd name="T20" fmla="*/ 0 60000 65536"/>
                  <a:gd name="T21" fmla="*/ 0 w 228"/>
                  <a:gd name="T22" fmla="*/ 0 h 127"/>
                  <a:gd name="T23" fmla="*/ 228 w 228"/>
                  <a:gd name="T24" fmla="*/ 127 h 1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127">
                    <a:moveTo>
                      <a:pt x="67" y="0"/>
                    </a:moveTo>
                    <a:lnTo>
                      <a:pt x="15" y="30"/>
                    </a:lnTo>
                    <a:lnTo>
                      <a:pt x="0" y="85"/>
                    </a:lnTo>
                    <a:lnTo>
                      <a:pt x="162" y="127"/>
                    </a:lnTo>
                    <a:lnTo>
                      <a:pt x="214" y="96"/>
                    </a:lnTo>
                    <a:lnTo>
                      <a:pt x="228" y="42"/>
                    </a:lnTo>
                    <a:lnTo>
                      <a:pt x="67" y="0"/>
                    </a:lnTo>
                    <a:close/>
                  </a:path>
                </a:pathLst>
              </a:custGeom>
              <a:solidFill>
                <a:srgbClr val="FFFFFF"/>
              </a:solidFill>
              <a:ln w="9525">
                <a:noFill/>
                <a:round/>
                <a:headEnd/>
                <a:tailEnd/>
              </a:ln>
            </p:spPr>
            <p:txBody>
              <a:bodyPr>
                <a:prstTxWarp prst="textNoShape">
                  <a:avLst/>
                </a:prstTxWarp>
              </a:bodyPr>
              <a:lstStyle/>
              <a:p>
                <a:pPr eaLnBrk="1" hangingPunct="1">
                  <a:spcBef>
                    <a:spcPct val="0"/>
                  </a:spcBef>
                </a:pPr>
                <a:endParaRPr lang="en-US" sz="2400" b="1">
                  <a:solidFill>
                    <a:srgbClr val="333333"/>
                  </a:solidFill>
                </a:endParaRPr>
              </a:p>
            </p:txBody>
          </p:sp>
          <p:sp>
            <p:nvSpPr>
              <p:cNvPr id="42071" name="Rectangle 53"/>
              <p:cNvSpPr>
                <a:spLocks noChangeArrowheads="1"/>
              </p:cNvSpPr>
              <p:nvPr/>
            </p:nvSpPr>
            <p:spPr bwMode="auto">
              <a:xfrm>
                <a:off x="4544" y="1763"/>
                <a:ext cx="229" cy="128"/>
              </a:xfrm>
              <a:prstGeom prst="rect">
                <a:avLst/>
              </a:prstGeom>
              <a:solidFill>
                <a:srgbClr val="FF0000"/>
              </a:solidFill>
              <a:ln w="9525">
                <a:noFill/>
                <a:miter lim="800000"/>
                <a:headEnd/>
                <a:tailEnd/>
              </a:ln>
            </p:spPr>
            <p:txBody>
              <a:bodyPr>
                <a:prstTxWarp prst="textNoShape">
                  <a:avLst/>
                </a:prstTxWarp>
              </a:bodyPr>
              <a:lstStyle/>
              <a:p>
                <a:pPr eaLnBrk="1" hangingPunct="1">
                  <a:spcBef>
                    <a:spcPct val="0"/>
                  </a:spcBef>
                </a:pPr>
                <a:endParaRPr lang="en-US" sz="2400" b="1">
                  <a:solidFill>
                    <a:srgbClr val="333333"/>
                  </a:solidFill>
                </a:endParaRPr>
              </a:p>
            </p:txBody>
          </p:sp>
          <p:sp>
            <p:nvSpPr>
              <p:cNvPr id="42072" name="Rectangle 54"/>
              <p:cNvSpPr>
                <a:spLocks noChangeArrowheads="1"/>
              </p:cNvSpPr>
              <p:nvPr/>
            </p:nvSpPr>
            <p:spPr bwMode="auto">
              <a:xfrm>
                <a:off x="4558" y="1763"/>
                <a:ext cx="215" cy="73"/>
              </a:xfrm>
              <a:prstGeom prst="rect">
                <a:avLst/>
              </a:prstGeom>
              <a:solidFill>
                <a:srgbClr val="FF3232"/>
              </a:solidFill>
              <a:ln w="9525">
                <a:noFill/>
                <a:miter lim="800000"/>
                <a:headEnd/>
                <a:tailEnd/>
              </a:ln>
            </p:spPr>
            <p:txBody>
              <a:bodyPr>
                <a:prstTxWarp prst="textNoShape">
                  <a:avLst/>
                </a:prstTxWarp>
              </a:bodyPr>
              <a:lstStyle/>
              <a:p>
                <a:pPr eaLnBrk="1" hangingPunct="1">
                  <a:spcBef>
                    <a:spcPct val="0"/>
                  </a:spcBef>
                </a:pPr>
                <a:endParaRPr lang="en-US" sz="2400" b="1">
                  <a:solidFill>
                    <a:srgbClr val="333333"/>
                  </a:solidFill>
                </a:endParaRPr>
              </a:p>
            </p:txBody>
          </p:sp>
          <p:sp>
            <p:nvSpPr>
              <p:cNvPr id="42073" name="Freeform 55"/>
              <p:cNvSpPr>
                <a:spLocks/>
              </p:cNvSpPr>
              <p:nvPr/>
            </p:nvSpPr>
            <p:spPr bwMode="auto">
              <a:xfrm>
                <a:off x="4559" y="1764"/>
                <a:ext cx="213" cy="72"/>
              </a:xfrm>
              <a:custGeom>
                <a:avLst/>
                <a:gdLst>
                  <a:gd name="T0" fmla="*/ 0 w 213"/>
                  <a:gd name="T1" fmla="*/ 30 h 72"/>
                  <a:gd name="T2" fmla="*/ 161 w 213"/>
                  <a:gd name="T3" fmla="*/ 72 h 72"/>
                  <a:gd name="T4" fmla="*/ 213 w 213"/>
                  <a:gd name="T5" fmla="*/ 42 h 72"/>
                  <a:gd name="T6" fmla="*/ 52 w 213"/>
                  <a:gd name="T7" fmla="*/ 0 h 72"/>
                  <a:gd name="T8" fmla="*/ 0 w 213"/>
                  <a:gd name="T9" fmla="*/ 30 h 72"/>
                  <a:gd name="T10" fmla="*/ 0 60000 65536"/>
                  <a:gd name="T11" fmla="*/ 0 60000 65536"/>
                  <a:gd name="T12" fmla="*/ 0 60000 65536"/>
                  <a:gd name="T13" fmla="*/ 0 60000 65536"/>
                  <a:gd name="T14" fmla="*/ 0 60000 65536"/>
                  <a:gd name="T15" fmla="*/ 0 w 213"/>
                  <a:gd name="T16" fmla="*/ 0 h 72"/>
                  <a:gd name="T17" fmla="*/ 213 w 213"/>
                  <a:gd name="T18" fmla="*/ 72 h 72"/>
                </a:gdLst>
                <a:ahLst/>
                <a:cxnLst>
                  <a:cxn ang="T10">
                    <a:pos x="T0" y="T1"/>
                  </a:cxn>
                  <a:cxn ang="T11">
                    <a:pos x="T2" y="T3"/>
                  </a:cxn>
                  <a:cxn ang="T12">
                    <a:pos x="T4" y="T5"/>
                  </a:cxn>
                  <a:cxn ang="T13">
                    <a:pos x="T6" y="T7"/>
                  </a:cxn>
                  <a:cxn ang="T14">
                    <a:pos x="T8" y="T9"/>
                  </a:cxn>
                </a:cxnLst>
                <a:rect l="T15" t="T16" r="T17" b="T18"/>
                <a:pathLst>
                  <a:path w="213" h="72">
                    <a:moveTo>
                      <a:pt x="0" y="30"/>
                    </a:moveTo>
                    <a:lnTo>
                      <a:pt x="161" y="72"/>
                    </a:lnTo>
                    <a:lnTo>
                      <a:pt x="213" y="42"/>
                    </a:lnTo>
                    <a:lnTo>
                      <a:pt x="52" y="0"/>
                    </a:lnTo>
                    <a:lnTo>
                      <a:pt x="0" y="30"/>
                    </a:lnTo>
                    <a:close/>
                  </a:path>
                </a:pathLst>
              </a:custGeom>
              <a:solidFill>
                <a:srgbClr val="FFFFFF"/>
              </a:solidFill>
              <a:ln w="9525">
                <a:noFill/>
                <a:round/>
                <a:headEnd/>
                <a:tailEnd/>
              </a:ln>
            </p:spPr>
            <p:txBody>
              <a:bodyPr>
                <a:prstTxWarp prst="textNoShape">
                  <a:avLst/>
                </a:prstTxWarp>
              </a:bodyPr>
              <a:lstStyle/>
              <a:p>
                <a:pPr eaLnBrk="1" hangingPunct="1">
                  <a:spcBef>
                    <a:spcPct val="0"/>
                  </a:spcBef>
                </a:pPr>
                <a:endParaRPr lang="en-US" sz="2400" b="1">
                  <a:solidFill>
                    <a:srgbClr val="333333"/>
                  </a:solidFill>
                </a:endParaRPr>
              </a:p>
            </p:txBody>
          </p:sp>
          <p:sp>
            <p:nvSpPr>
              <p:cNvPr id="42074" name="Rectangle 56"/>
              <p:cNvSpPr>
                <a:spLocks noChangeArrowheads="1"/>
              </p:cNvSpPr>
              <p:nvPr/>
            </p:nvSpPr>
            <p:spPr bwMode="auto">
              <a:xfrm>
                <a:off x="4558" y="1763"/>
                <a:ext cx="215" cy="73"/>
              </a:xfrm>
              <a:prstGeom prst="rect">
                <a:avLst/>
              </a:prstGeom>
              <a:solidFill>
                <a:srgbClr val="FF3232"/>
              </a:solidFill>
              <a:ln w="9525">
                <a:noFill/>
                <a:miter lim="800000"/>
                <a:headEnd/>
                <a:tailEnd/>
              </a:ln>
            </p:spPr>
            <p:txBody>
              <a:bodyPr>
                <a:prstTxWarp prst="textNoShape">
                  <a:avLst/>
                </a:prstTxWarp>
              </a:bodyPr>
              <a:lstStyle/>
              <a:p>
                <a:pPr eaLnBrk="1" hangingPunct="1">
                  <a:spcBef>
                    <a:spcPct val="0"/>
                  </a:spcBef>
                </a:pPr>
                <a:endParaRPr lang="en-US" sz="2400" b="1">
                  <a:solidFill>
                    <a:srgbClr val="333333"/>
                  </a:solidFill>
                </a:endParaRPr>
              </a:p>
            </p:txBody>
          </p:sp>
          <p:sp>
            <p:nvSpPr>
              <p:cNvPr id="42075" name="Rectangle 57"/>
              <p:cNvSpPr>
                <a:spLocks noChangeArrowheads="1"/>
              </p:cNvSpPr>
              <p:nvPr/>
            </p:nvSpPr>
            <p:spPr bwMode="auto">
              <a:xfrm>
                <a:off x="4706" y="1806"/>
                <a:ext cx="67" cy="85"/>
              </a:xfrm>
              <a:prstGeom prst="rect">
                <a:avLst/>
              </a:prstGeom>
              <a:solidFill>
                <a:srgbClr val="CD0000"/>
              </a:solidFill>
              <a:ln w="9525">
                <a:noFill/>
                <a:miter lim="800000"/>
                <a:headEnd/>
                <a:tailEnd/>
              </a:ln>
            </p:spPr>
            <p:txBody>
              <a:bodyPr>
                <a:prstTxWarp prst="textNoShape">
                  <a:avLst/>
                </a:prstTxWarp>
              </a:bodyPr>
              <a:lstStyle/>
              <a:p>
                <a:pPr eaLnBrk="1" hangingPunct="1">
                  <a:spcBef>
                    <a:spcPct val="0"/>
                  </a:spcBef>
                </a:pPr>
                <a:endParaRPr lang="en-US" sz="2400" b="1">
                  <a:solidFill>
                    <a:srgbClr val="333333"/>
                  </a:solidFill>
                </a:endParaRPr>
              </a:p>
            </p:txBody>
          </p:sp>
          <p:sp>
            <p:nvSpPr>
              <p:cNvPr id="42076" name="Freeform 58"/>
              <p:cNvSpPr>
                <a:spLocks/>
              </p:cNvSpPr>
              <p:nvPr/>
            </p:nvSpPr>
            <p:spPr bwMode="auto">
              <a:xfrm>
                <a:off x="4706" y="1806"/>
                <a:ext cx="66" cy="85"/>
              </a:xfrm>
              <a:custGeom>
                <a:avLst/>
                <a:gdLst>
                  <a:gd name="T0" fmla="*/ 14 w 66"/>
                  <a:gd name="T1" fmla="*/ 30 h 85"/>
                  <a:gd name="T2" fmla="*/ 66 w 66"/>
                  <a:gd name="T3" fmla="*/ 0 h 85"/>
                  <a:gd name="T4" fmla="*/ 52 w 66"/>
                  <a:gd name="T5" fmla="*/ 54 h 85"/>
                  <a:gd name="T6" fmla="*/ 0 w 66"/>
                  <a:gd name="T7" fmla="*/ 85 h 85"/>
                  <a:gd name="T8" fmla="*/ 14 w 66"/>
                  <a:gd name="T9" fmla="*/ 30 h 85"/>
                  <a:gd name="T10" fmla="*/ 0 60000 65536"/>
                  <a:gd name="T11" fmla="*/ 0 60000 65536"/>
                  <a:gd name="T12" fmla="*/ 0 60000 65536"/>
                  <a:gd name="T13" fmla="*/ 0 60000 65536"/>
                  <a:gd name="T14" fmla="*/ 0 60000 65536"/>
                  <a:gd name="T15" fmla="*/ 0 w 66"/>
                  <a:gd name="T16" fmla="*/ 0 h 85"/>
                  <a:gd name="T17" fmla="*/ 66 w 66"/>
                  <a:gd name="T18" fmla="*/ 85 h 85"/>
                </a:gdLst>
                <a:ahLst/>
                <a:cxnLst>
                  <a:cxn ang="T10">
                    <a:pos x="T0" y="T1"/>
                  </a:cxn>
                  <a:cxn ang="T11">
                    <a:pos x="T2" y="T3"/>
                  </a:cxn>
                  <a:cxn ang="T12">
                    <a:pos x="T4" y="T5"/>
                  </a:cxn>
                  <a:cxn ang="T13">
                    <a:pos x="T6" y="T7"/>
                  </a:cxn>
                  <a:cxn ang="T14">
                    <a:pos x="T8" y="T9"/>
                  </a:cxn>
                </a:cxnLst>
                <a:rect l="T15" t="T16" r="T17" b="T18"/>
                <a:pathLst>
                  <a:path w="66" h="85">
                    <a:moveTo>
                      <a:pt x="14" y="30"/>
                    </a:moveTo>
                    <a:lnTo>
                      <a:pt x="66" y="0"/>
                    </a:lnTo>
                    <a:lnTo>
                      <a:pt x="52" y="54"/>
                    </a:lnTo>
                    <a:lnTo>
                      <a:pt x="0" y="85"/>
                    </a:lnTo>
                    <a:lnTo>
                      <a:pt x="14" y="30"/>
                    </a:lnTo>
                    <a:close/>
                  </a:path>
                </a:pathLst>
              </a:custGeom>
              <a:solidFill>
                <a:srgbClr val="FFFFFF"/>
              </a:solidFill>
              <a:ln w="9525">
                <a:noFill/>
                <a:round/>
                <a:headEnd/>
                <a:tailEnd/>
              </a:ln>
            </p:spPr>
            <p:txBody>
              <a:bodyPr>
                <a:prstTxWarp prst="textNoShape">
                  <a:avLst/>
                </a:prstTxWarp>
              </a:bodyPr>
              <a:lstStyle/>
              <a:p>
                <a:pPr eaLnBrk="1" hangingPunct="1">
                  <a:spcBef>
                    <a:spcPct val="0"/>
                  </a:spcBef>
                </a:pPr>
                <a:endParaRPr lang="en-US" sz="2400" b="1">
                  <a:solidFill>
                    <a:srgbClr val="333333"/>
                  </a:solidFill>
                </a:endParaRPr>
              </a:p>
            </p:txBody>
          </p:sp>
          <p:sp>
            <p:nvSpPr>
              <p:cNvPr id="42077" name="Rectangle 59"/>
              <p:cNvSpPr>
                <a:spLocks noChangeArrowheads="1"/>
              </p:cNvSpPr>
              <p:nvPr/>
            </p:nvSpPr>
            <p:spPr bwMode="auto">
              <a:xfrm>
                <a:off x="4706" y="1806"/>
                <a:ext cx="67" cy="85"/>
              </a:xfrm>
              <a:prstGeom prst="rect">
                <a:avLst/>
              </a:prstGeom>
              <a:solidFill>
                <a:srgbClr val="CD0000"/>
              </a:solidFill>
              <a:ln w="9525">
                <a:noFill/>
                <a:miter lim="800000"/>
                <a:headEnd/>
                <a:tailEnd/>
              </a:ln>
            </p:spPr>
            <p:txBody>
              <a:bodyPr>
                <a:prstTxWarp prst="textNoShape">
                  <a:avLst/>
                </a:prstTxWarp>
              </a:bodyPr>
              <a:lstStyle/>
              <a:p>
                <a:pPr eaLnBrk="1" hangingPunct="1">
                  <a:spcBef>
                    <a:spcPct val="0"/>
                  </a:spcBef>
                </a:pPr>
                <a:endParaRPr lang="en-US" sz="2400" b="1">
                  <a:solidFill>
                    <a:srgbClr val="333333"/>
                  </a:solidFill>
                </a:endParaRPr>
              </a:p>
            </p:txBody>
          </p:sp>
          <p:sp>
            <p:nvSpPr>
              <p:cNvPr id="42078" name="Freeform 60"/>
              <p:cNvSpPr>
                <a:spLocks/>
              </p:cNvSpPr>
              <p:nvPr/>
            </p:nvSpPr>
            <p:spPr bwMode="auto">
              <a:xfrm>
                <a:off x="4544" y="1764"/>
                <a:ext cx="228" cy="127"/>
              </a:xfrm>
              <a:custGeom>
                <a:avLst/>
                <a:gdLst>
                  <a:gd name="T0" fmla="*/ 67 w 228"/>
                  <a:gd name="T1" fmla="*/ 0 h 127"/>
                  <a:gd name="T2" fmla="*/ 15 w 228"/>
                  <a:gd name="T3" fmla="*/ 30 h 127"/>
                  <a:gd name="T4" fmla="*/ 0 w 228"/>
                  <a:gd name="T5" fmla="*/ 85 h 127"/>
                  <a:gd name="T6" fmla="*/ 162 w 228"/>
                  <a:gd name="T7" fmla="*/ 127 h 127"/>
                  <a:gd name="T8" fmla="*/ 214 w 228"/>
                  <a:gd name="T9" fmla="*/ 96 h 127"/>
                  <a:gd name="T10" fmla="*/ 228 w 228"/>
                  <a:gd name="T11" fmla="*/ 42 h 127"/>
                  <a:gd name="T12" fmla="*/ 67 w 228"/>
                  <a:gd name="T13" fmla="*/ 0 h 127"/>
                  <a:gd name="T14" fmla="*/ 0 60000 65536"/>
                  <a:gd name="T15" fmla="*/ 0 60000 65536"/>
                  <a:gd name="T16" fmla="*/ 0 60000 65536"/>
                  <a:gd name="T17" fmla="*/ 0 60000 65536"/>
                  <a:gd name="T18" fmla="*/ 0 60000 65536"/>
                  <a:gd name="T19" fmla="*/ 0 60000 65536"/>
                  <a:gd name="T20" fmla="*/ 0 60000 65536"/>
                  <a:gd name="T21" fmla="*/ 0 w 228"/>
                  <a:gd name="T22" fmla="*/ 0 h 127"/>
                  <a:gd name="T23" fmla="*/ 228 w 228"/>
                  <a:gd name="T24" fmla="*/ 127 h 1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127">
                    <a:moveTo>
                      <a:pt x="67" y="0"/>
                    </a:moveTo>
                    <a:lnTo>
                      <a:pt x="15" y="30"/>
                    </a:lnTo>
                    <a:lnTo>
                      <a:pt x="0" y="85"/>
                    </a:lnTo>
                    <a:lnTo>
                      <a:pt x="162" y="127"/>
                    </a:lnTo>
                    <a:lnTo>
                      <a:pt x="214" y="96"/>
                    </a:lnTo>
                    <a:lnTo>
                      <a:pt x="228" y="42"/>
                    </a:lnTo>
                    <a:lnTo>
                      <a:pt x="67" y="0"/>
                    </a:lnTo>
                    <a:close/>
                  </a:path>
                </a:pathLst>
              </a:custGeom>
              <a:noFill/>
              <a:ln w="1588" cap="rnd">
                <a:solidFill>
                  <a:srgbClr val="FF0000"/>
                </a:solidFill>
                <a:round/>
                <a:headEnd/>
                <a:tailEnd/>
              </a:ln>
            </p:spPr>
            <p:txBody>
              <a:bodyPr>
                <a:prstTxWarp prst="textNoShape">
                  <a:avLst/>
                </a:prstTxWarp>
              </a:bodyPr>
              <a:lstStyle/>
              <a:p>
                <a:pPr eaLnBrk="1" hangingPunct="1">
                  <a:spcBef>
                    <a:spcPct val="0"/>
                  </a:spcBef>
                </a:pPr>
                <a:endParaRPr lang="en-US" sz="2400" b="1">
                  <a:solidFill>
                    <a:srgbClr val="333333"/>
                  </a:solidFill>
                </a:endParaRPr>
              </a:p>
            </p:txBody>
          </p:sp>
          <p:sp>
            <p:nvSpPr>
              <p:cNvPr id="42079" name="Freeform 61"/>
              <p:cNvSpPr>
                <a:spLocks/>
              </p:cNvSpPr>
              <p:nvPr/>
            </p:nvSpPr>
            <p:spPr bwMode="auto">
              <a:xfrm>
                <a:off x="4559" y="1794"/>
                <a:ext cx="213" cy="42"/>
              </a:xfrm>
              <a:custGeom>
                <a:avLst/>
                <a:gdLst>
                  <a:gd name="T0" fmla="*/ 0 w 213"/>
                  <a:gd name="T1" fmla="*/ 0 h 42"/>
                  <a:gd name="T2" fmla="*/ 161 w 213"/>
                  <a:gd name="T3" fmla="*/ 42 h 42"/>
                  <a:gd name="T4" fmla="*/ 213 w 213"/>
                  <a:gd name="T5" fmla="*/ 12 h 42"/>
                  <a:gd name="T6" fmla="*/ 0 60000 65536"/>
                  <a:gd name="T7" fmla="*/ 0 60000 65536"/>
                  <a:gd name="T8" fmla="*/ 0 60000 65536"/>
                  <a:gd name="T9" fmla="*/ 0 w 213"/>
                  <a:gd name="T10" fmla="*/ 0 h 42"/>
                  <a:gd name="T11" fmla="*/ 213 w 213"/>
                  <a:gd name="T12" fmla="*/ 42 h 42"/>
                </a:gdLst>
                <a:ahLst/>
                <a:cxnLst>
                  <a:cxn ang="T6">
                    <a:pos x="T0" y="T1"/>
                  </a:cxn>
                  <a:cxn ang="T7">
                    <a:pos x="T2" y="T3"/>
                  </a:cxn>
                  <a:cxn ang="T8">
                    <a:pos x="T4" y="T5"/>
                  </a:cxn>
                </a:cxnLst>
                <a:rect l="T9" t="T10" r="T11" b="T12"/>
                <a:pathLst>
                  <a:path w="213" h="42">
                    <a:moveTo>
                      <a:pt x="0" y="0"/>
                    </a:moveTo>
                    <a:lnTo>
                      <a:pt x="161" y="42"/>
                    </a:lnTo>
                    <a:lnTo>
                      <a:pt x="213" y="12"/>
                    </a:lnTo>
                  </a:path>
                </a:pathLst>
              </a:custGeom>
              <a:noFill/>
              <a:ln w="1588" cap="rnd">
                <a:solidFill>
                  <a:srgbClr val="FF0000"/>
                </a:solidFill>
                <a:round/>
                <a:headEnd/>
                <a:tailEnd/>
              </a:ln>
            </p:spPr>
            <p:txBody>
              <a:bodyPr>
                <a:prstTxWarp prst="textNoShape">
                  <a:avLst/>
                </a:prstTxWarp>
              </a:bodyPr>
              <a:lstStyle/>
              <a:p>
                <a:pPr eaLnBrk="1" hangingPunct="1">
                  <a:spcBef>
                    <a:spcPct val="0"/>
                  </a:spcBef>
                </a:pPr>
                <a:endParaRPr lang="en-US" sz="2400" b="1">
                  <a:solidFill>
                    <a:srgbClr val="333333"/>
                  </a:solidFill>
                </a:endParaRPr>
              </a:p>
            </p:txBody>
          </p:sp>
          <p:sp>
            <p:nvSpPr>
              <p:cNvPr id="42080" name="Line 62"/>
              <p:cNvSpPr>
                <a:spLocks noChangeShapeType="1"/>
              </p:cNvSpPr>
              <p:nvPr/>
            </p:nvSpPr>
            <p:spPr bwMode="auto">
              <a:xfrm flipH="1">
                <a:off x="4706" y="1836"/>
                <a:ext cx="14" cy="55"/>
              </a:xfrm>
              <a:prstGeom prst="line">
                <a:avLst/>
              </a:prstGeom>
              <a:noFill/>
              <a:ln w="1588" cap="rnd">
                <a:solidFill>
                  <a:srgbClr val="FF0000"/>
                </a:solidFill>
                <a:round/>
                <a:headEnd/>
                <a:tailEnd/>
              </a:ln>
            </p:spPr>
            <p:txBody>
              <a:bodyPr>
                <a:prstTxWarp prst="textNoShape">
                  <a:avLst/>
                </a:prstTxWarp>
              </a:bodyPr>
              <a:lstStyle/>
              <a:p>
                <a:endParaRPr lang="en-US"/>
              </a:p>
            </p:txBody>
          </p:sp>
        </p:grpSp>
        <p:sp>
          <p:nvSpPr>
            <p:cNvPr id="42025" name="Freeform 63"/>
            <p:cNvSpPr>
              <a:spLocks noEditPoints="1"/>
            </p:cNvSpPr>
            <p:nvPr/>
          </p:nvSpPr>
          <p:spPr bwMode="auto">
            <a:xfrm>
              <a:off x="2986" y="1114"/>
              <a:ext cx="118" cy="548"/>
            </a:xfrm>
            <a:custGeom>
              <a:avLst/>
              <a:gdLst>
                <a:gd name="T0" fmla="*/ 376 w 100"/>
                <a:gd name="T1" fmla="*/ 1 h 499"/>
                <a:gd name="T2" fmla="*/ 35 w 100"/>
                <a:gd name="T3" fmla="*/ 1035 h 499"/>
                <a:gd name="T4" fmla="*/ 18 w 100"/>
                <a:gd name="T5" fmla="*/ 1031 h 499"/>
                <a:gd name="T6" fmla="*/ 365 w 100"/>
                <a:gd name="T7" fmla="*/ 0 h 499"/>
                <a:gd name="T8" fmla="*/ 376 w 100"/>
                <a:gd name="T9" fmla="*/ 1 h 499"/>
                <a:gd name="T10" fmla="*/ 57 w 100"/>
                <a:gd name="T11" fmla="*/ 1031 h 499"/>
                <a:gd name="T12" fmla="*/ 18 w 100"/>
                <a:gd name="T13" fmla="*/ 1055 h 499"/>
                <a:gd name="T14" fmla="*/ 0 w 100"/>
                <a:gd name="T15" fmla="*/ 1024 h 499"/>
                <a:gd name="T16" fmla="*/ 57 w 100"/>
                <a:gd name="T17" fmla="*/ 1031 h 4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0"/>
                <a:gd name="T28" fmla="*/ 0 h 499"/>
                <a:gd name="T29" fmla="*/ 100 w 100"/>
                <a:gd name="T30" fmla="*/ 499 h 49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0" h="499">
                  <a:moveTo>
                    <a:pt x="100" y="1"/>
                  </a:moveTo>
                  <a:lnTo>
                    <a:pt x="9" y="488"/>
                  </a:lnTo>
                  <a:lnTo>
                    <a:pt x="5" y="487"/>
                  </a:lnTo>
                  <a:lnTo>
                    <a:pt x="97" y="0"/>
                  </a:lnTo>
                  <a:lnTo>
                    <a:pt x="100" y="1"/>
                  </a:lnTo>
                  <a:close/>
                  <a:moveTo>
                    <a:pt x="15" y="487"/>
                  </a:moveTo>
                  <a:lnTo>
                    <a:pt x="5" y="499"/>
                  </a:lnTo>
                  <a:lnTo>
                    <a:pt x="0" y="484"/>
                  </a:lnTo>
                  <a:lnTo>
                    <a:pt x="15" y="487"/>
                  </a:lnTo>
                  <a:close/>
                </a:path>
              </a:pathLst>
            </a:custGeom>
            <a:solidFill>
              <a:srgbClr val="FF6600"/>
            </a:solidFill>
            <a:ln w="0">
              <a:solidFill>
                <a:srgbClr val="FF6600"/>
              </a:solidFill>
              <a:bevel/>
              <a:headEnd/>
              <a:tailEnd/>
            </a:ln>
          </p:spPr>
          <p:txBody>
            <a:bodyPr>
              <a:prstTxWarp prst="textNoShape">
                <a:avLst/>
              </a:prstTxWarp>
            </a:bodyPr>
            <a:lstStyle/>
            <a:p>
              <a:pPr eaLnBrk="1" hangingPunct="1">
                <a:spcBef>
                  <a:spcPct val="0"/>
                </a:spcBef>
              </a:pPr>
              <a:endParaRPr lang="en-US" sz="2400" b="1">
                <a:solidFill>
                  <a:srgbClr val="333333"/>
                </a:solidFill>
              </a:endParaRPr>
            </a:p>
          </p:txBody>
        </p:sp>
        <p:sp>
          <p:nvSpPr>
            <p:cNvPr id="42026" name="Freeform 64"/>
            <p:cNvSpPr>
              <a:spLocks noEditPoints="1"/>
            </p:cNvSpPr>
            <p:nvPr/>
          </p:nvSpPr>
          <p:spPr bwMode="auto">
            <a:xfrm>
              <a:off x="2563" y="1114"/>
              <a:ext cx="244" cy="682"/>
            </a:xfrm>
            <a:custGeom>
              <a:avLst/>
              <a:gdLst>
                <a:gd name="T0" fmla="*/ 15 w 207"/>
                <a:gd name="T1" fmla="*/ 0 h 622"/>
                <a:gd name="T2" fmla="*/ 754 w 207"/>
                <a:gd name="T3" fmla="*/ 1275 h 622"/>
                <a:gd name="T4" fmla="*/ 744 w 207"/>
                <a:gd name="T5" fmla="*/ 1276 h 622"/>
                <a:gd name="T6" fmla="*/ 0 w 207"/>
                <a:gd name="T7" fmla="*/ 1 h 622"/>
                <a:gd name="T8" fmla="*/ 15 w 207"/>
                <a:gd name="T9" fmla="*/ 0 h 622"/>
                <a:gd name="T10" fmla="*/ 771 w 207"/>
                <a:gd name="T11" fmla="*/ 1264 h 622"/>
                <a:gd name="T12" fmla="*/ 764 w 207"/>
                <a:gd name="T13" fmla="*/ 1299 h 622"/>
                <a:gd name="T14" fmla="*/ 724 w 207"/>
                <a:gd name="T15" fmla="*/ 1276 h 622"/>
                <a:gd name="T16" fmla="*/ 771 w 207"/>
                <a:gd name="T17" fmla="*/ 1264 h 6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7"/>
                <a:gd name="T28" fmla="*/ 0 h 622"/>
                <a:gd name="T29" fmla="*/ 207 w 207"/>
                <a:gd name="T30" fmla="*/ 622 h 6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7" h="622">
                  <a:moveTo>
                    <a:pt x="4" y="0"/>
                  </a:moveTo>
                  <a:lnTo>
                    <a:pt x="203" y="610"/>
                  </a:lnTo>
                  <a:lnTo>
                    <a:pt x="199" y="611"/>
                  </a:lnTo>
                  <a:lnTo>
                    <a:pt x="0" y="1"/>
                  </a:lnTo>
                  <a:lnTo>
                    <a:pt x="4" y="0"/>
                  </a:lnTo>
                  <a:close/>
                  <a:moveTo>
                    <a:pt x="207" y="606"/>
                  </a:moveTo>
                  <a:lnTo>
                    <a:pt x="205" y="622"/>
                  </a:lnTo>
                  <a:lnTo>
                    <a:pt x="194" y="611"/>
                  </a:lnTo>
                  <a:lnTo>
                    <a:pt x="207" y="606"/>
                  </a:lnTo>
                  <a:close/>
                </a:path>
              </a:pathLst>
            </a:custGeom>
            <a:solidFill>
              <a:srgbClr val="FF6600"/>
            </a:solidFill>
            <a:ln w="0">
              <a:solidFill>
                <a:srgbClr val="FF6600"/>
              </a:solidFill>
              <a:bevel/>
              <a:headEnd/>
              <a:tailEnd/>
            </a:ln>
          </p:spPr>
          <p:txBody>
            <a:bodyPr>
              <a:prstTxWarp prst="textNoShape">
                <a:avLst/>
              </a:prstTxWarp>
            </a:bodyPr>
            <a:lstStyle/>
            <a:p>
              <a:pPr eaLnBrk="1" hangingPunct="1">
                <a:spcBef>
                  <a:spcPct val="0"/>
                </a:spcBef>
              </a:pPr>
              <a:endParaRPr lang="en-US" sz="2400" b="1">
                <a:solidFill>
                  <a:srgbClr val="333333"/>
                </a:solidFill>
              </a:endParaRPr>
            </a:p>
          </p:txBody>
        </p:sp>
        <p:sp>
          <p:nvSpPr>
            <p:cNvPr id="42027" name="Freeform 65"/>
            <p:cNvSpPr>
              <a:spLocks noEditPoints="1"/>
            </p:cNvSpPr>
            <p:nvPr/>
          </p:nvSpPr>
          <p:spPr bwMode="auto">
            <a:xfrm>
              <a:off x="1899" y="876"/>
              <a:ext cx="871" cy="1016"/>
            </a:xfrm>
            <a:custGeom>
              <a:avLst/>
              <a:gdLst>
                <a:gd name="T0" fmla="*/ 2 w 739"/>
                <a:gd name="T1" fmla="*/ 0 h 926"/>
                <a:gd name="T2" fmla="*/ 2730 w 739"/>
                <a:gd name="T3" fmla="*/ 1923 h 926"/>
                <a:gd name="T4" fmla="*/ 2716 w 739"/>
                <a:gd name="T5" fmla="*/ 1928 h 926"/>
                <a:gd name="T6" fmla="*/ 0 w 739"/>
                <a:gd name="T7" fmla="*/ 2 h 926"/>
                <a:gd name="T8" fmla="*/ 2 w 739"/>
                <a:gd name="T9" fmla="*/ 0 h 926"/>
                <a:gd name="T10" fmla="*/ 2736 w 739"/>
                <a:gd name="T11" fmla="*/ 1910 h 926"/>
                <a:gd name="T12" fmla="*/ 2752 w 739"/>
                <a:gd name="T13" fmla="*/ 1944 h 926"/>
                <a:gd name="T14" fmla="*/ 2697 w 739"/>
                <a:gd name="T15" fmla="*/ 1929 h 926"/>
                <a:gd name="T16" fmla="*/ 2736 w 739"/>
                <a:gd name="T17" fmla="*/ 1910 h 9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9"/>
                <a:gd name="T28" fmla="*/ 0 h 926"/>
                <a:gd name="T29" fmla="*/ 739 w 739"/>
                <a:gd name="T30" fmla="*/ 926 h 9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9" h="926">
                  <a:moveTo>
                    <a:pt x="2" y="0"/>
                  </a:moveTo>
                  <a:lnTo>
                    <a:pt x="733" y="915"/>
                  </a:lnTo>
                  <a:lnTo>
                    <a:pt x="730" y="918"/>
                  </a:lnTo>
                  <a:lnTo>
                    <a:pt x="0" y="2"/>
                  </a:lnTo>
                  <a:lnTo>
                    <a:pt x="2" y="0"/>
                  </a:lnTo>
                  <a:close/>
                  <a:moveTo>
                    <a:pt x="735" y="910"/>
                  </a:moveTo>
                  <a:lnTo>
                    <a:pt x="739" y="926"/>
                  </a:lnTo>
                  <a:lnTo>
                    <a:pt x="724" y="919"/>
                  </a:lnTo>
                  <a:lnTo>
                    <a:pt x="735" y="910"/>
                  </a:lnTo>
                  <a:close/>
                </a:path>
              </a:pathLst>
            </a:custGeom>
            <a:solidFill>
              <a:srgbClr val="FF6600"/>
            </a:solidFill>
            <a:ln w="0">
              <a:solidFill>
                <a:srgbClr val="FF6600"/>
              </a:solidFill>
              <a:bevel/>
              <a:headEnd/>
              <a:tailEnd/>
            </a:ln>
          </p:spPr>
          <p:txBody>
            <a:bodyPr>
              <a:prstTxWarp prst="textNoShape">
                <a:avLst/>
              </a:prstTxWarp>
            </a:bodyPr>
            <a:lstStyle/>
            <a:p>
              <a:pPr eaLnBrk="1" hangingPunct="1">
                <a:spcBef>
                  <a:spcPct val="0"/>
                </a:spcBef>
              </a:pPr>
              <a:endParaRPr lang="en-US" sz="2400" b="1">
                <a:solidFill>
                  <a:srgbClr val="333333"/>
                </a:solidFill>
              </a:endParaRPr>
            </a:p>
          </p:txBody>
        </p:sp>
        <p:grpSp>
          <p:nvGrpSpPr>
            <p:cNvPr id="13" name="Group 66"/>
            <p:cNvGrpSpPr>
              <a:grpSpLocks/>
            </p:cNvGrpSpPr>
            <p:nvPr/>
          </p:nvGrpSpPr>
          <p:grpSpPr bwMode="auto">
            <a:xfrm>
              <a:off x="2770" y="1789"/>
              <a:ext cx="93" cy="63"/>
              <a:chOff x="4568" y="1749"/>
              <a:chExt cx="79" cy="58"/>
            </a:xfrm>
          </p:grpSpPr>
          <p:sp>
            <p:nvSpPr>
              <p:cNvPr id="42065" name="Rectangle 67"/>
              <p:cNvSpPr>
                <a:spLocks noChangeArrowheads="1"/>
              </p:cNvSpPr>
              <p:nvPr/>
            </p:nvSpPr>
            <p:spPr bwMode="auto">
              <a:xfrm>
                <a:off x="4568" y="1749"/>
                <a:ext cx="79" cy="58"/>
              </a:xfrm>
              <a:prstGeom prst="rect">
                <a:avLst/>
              </a:prstGeom>
              <a:solidFill>
                <a:srgbClr val="FF0000"/>
              </a:solidFill>
              <a:ln w="9525">
                <a:noFill/>
                <a:miter lim="800000"/>
                <a:headEnd/>
                <a:tailEnd/>
              </a:ln>
            </p:spPr>
            <p:txBody>
              <a:bodyPr>
                <a:prstTxWarp prst="textNoShape">
                  <a:avLst/>
                </a:prstTxWarp>
              </a:bodyPr>
              <a:lstStyle/>
              <a:p>
                <a:pPr eaLnBrk="1" hangingPunct="1">
                  <a:spcBef>
                    <a:spcPct val="0"/>
                  </a:spcBef>
                </a:pPr>
                <a:endParaRPr lang="en-US" sz="2400" b="1">
                  <a:solidFill>
                    <a:srgbClr val="333333"/>
                  </a:solidFill>
                </a:endParaRPr>
              </a:p>
            </p:txBody>
          </p:sp>
          <p:sp>
            <p:nvSpPr>
              <p:cNvPr id="42066" name="Freeform 68"/>
              <p:cNvSpPr>
                <a:spLocks/>
              </p:cNvSpPr>
              <p:nvPr/>
            </p:nvSpPr>
            <p:spPr bwMode="auto">
              <a:xfrm>
                <a:off x="4568" y="1749"/>
                <a:ext cx="79" cy="58"/>
              </a:xfrm>
              <a:custGeom>
                <a:avLst/>
                <a:gdLst>
                  <a:gd name="T0" fmla="*/ 40 w 79"/>
                  <a:gd name="T1" fmla="*/ 15 h 58"/>
                  <a:gd name="T2" fmla="*/ 31 w 79"/>
                  <a:gd name="T3" fmla="*/ 6 h 58"/>
                  <a:gd name="T4" fmla="*/ 27 w 79"/>
                  <a:gd name="T5" fmla="*/ 17 h 58"/>
                  <a:gd name="T6" fmla="*/ 1 w 79"/>
                  <a:gd name="T7" fmla="*/ 6 h 58"/>
                  <a:gd name="T8" fmla="*/ 17 w 79"/>
                  <a:gd name="T9" fmla="*/ 20 h 58"/>
                  <a:gd name="T10" fmla="*/ 0 w 79"/>
                  <a:gd name="T11" fmla="*/ 23 h 58"/>
                  <a:gd name="T12" fmla="*/ 14 w 79"/>
                  <a:gd name="T13" fmla="*/ 31 h 58"/>
                  <a:gd name="T14" fmla="*/ 0 w 79"/>
                  <a:gd name="T15" fmla="*/ 39 h 58"/>
                  <a:gd name="T16" fmla="*/ 21 w 79"/>
                  <a:gd name="T17" fmla="*/ 37 h 58"/>
                  <a:gd name="T18" fmla="*/ 17 w 79"/>
                  <a:gd name="T19" fmla="*/ 47 h 58"/>
                  <a:gd name="T20" fmla="*/ 28 w 79"/>
                  <a:gd name="T21" fmla="*/ 42 h 58"/>
                  <a:gd name="T22" fmla="*/ 31 w 79"/>
                  <a:gd name="T23" fmla="*/ 58 h 58"/>
                  <a:gd name="T24" fmla="*/ 39 w 79"/>
                  <a:gd name="T25" fmla="*/ 40 h 58"/>
                  <a:gd name="T26" fmla="*/ 49 w 79"/>
                  <a:gd name="T27" fmla="*/ 53 h 58"/>
                  <a:gd name="T28" fmla="*/ 51 w 79"/>
                  <a:gd name="T29" fmla="*/ 39 h 58"/>
                  <a:gd name="T30" fmla="*/ 67 w 79"/>
                  <a:gd name="T31" fmla="*/ 48 h 58"/>
                  <a:gd name="T32" fmla="*/ 62 w 79"/>
                  <a:gd name="T33" fmla="*/ 35 h 58"/>
                  <a:gd name="T34" fmla="*/ 79 w 79"/>
                  <a:gd name="T35" fmla="*/ 35 h 58"/>
                  <a:gd name="T36" fmla="*/ 65 w 79"/>
                  <a:gd name="T37" fmla="*/ 28 h 58"/>
                  <a:gd name="T38" fmla="*/ 77 w 79"/>
                  <a:gd name="T39" fmla="*/ 22 h 58"/>
                  <a:gd name="T40" fmla="*/ 61 w 79"/>
                  <a:gd name="T41" fmla="*/ 20 h 58"/>
                  <a:gd name="T42" fmla="*/ 67 w 79"/>
                  <a:gd name="T43" fmla="*/ 12 h 58"/>
                  <a:gd name="T44" fmla="*/ 52 w 79"/>
                  <a:gd name="T45" fmla="*/ 14 h 58"/>
                  <a:gd name="T46" fmla="*/ 53 w 79"/>
                  <a:gd name="T47" fmla="*/ 0 h 58"/>
                  <a:gd name="T48" fmla="*/ 40 w 79"/>
                  <a:gd name="T49" fmla="*/ 15 h 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9"/>
                  <a:gd name="T76" fmla="*/ 0 h 58"/>
                  <a:gd name="T77" fmla="*/ 79 w 79"/>
                  <a:gd name="T78" fmla="*/ 58 h 5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9" h="58">
                    <a:moveTo>
                      <a:pt x="40" y="15"/>
                    </a:moveTo>
                    <a:lnTo>
                      <a:pt x="31" y="6"/>
                    </a:lnTo>
                    <a:lnTo>
                      <a:pt x="27" y="17"/>
                    </a:lnTo>
                    <a:lnTo>
                      <a:pt x="1" y="6"/>
                    </a:lnTo>
                    <a:lnTo>
                      <a:pt x="17" y="20"/>
                    </a:lnTo>
                    <a:lnTo>
                      <a:pt x="0" y="23"/>
                    </a:lnTo>
                    <a:lnTo>
                      <a:pt x="14" y="31"/>
                    </a:lnTo>
                    <a:lnTo>
                      <a:pt x="0" y="39"/>
                    </a:lnTo>
                    <a:lnTo>
                      <a:pt x="21" y="37"/>
                    </a:lnTo>
                    <a:lnTo>
                      <a:pt x="17" y="47"/>
                    </a:lnTo>
                    <a:lnTo>
                      <a:pt x="28" y="42"/>
                    </a:lnTo>
                    <a:lnTo>
                      <a:pt x="31" y="58"/>
                    </a:lnTo>
                    <a:lnTo>
                      <a:pt x="39" y="40"/>
                    </a:lnTo>
                    <a:lnTo>
                      <a:pt x="49" y="53"/>
                    </a:lnTo>
                    <a:lnTo>
                      <a:pt x="51" y="39"/>
                    </a:lnTo>
                    <a:lnTo>
                      <a:pt x="67" y="48"/>
                    </a:lnTo>
                    <a:lnTo>
                      <a:pt x="62" y="35"/>
                    </a:lnTo>
                    <a:lnTo>
                      <a:pt x="79" y="35"/>
                    </a:lnTo>
                    <a:lnTo>
                      <a:pt x="65" y="28"/>
                    </a:lnTo>
                    <a:lnTo>
                      <a:pt x="77" y="22"/>
                    </a:lnTo>
                    <a:lnTo>
                      <a:pt x="61" y="20"/>
                    </a:lnTo>
                    <a:lnTo>
                      <a:pt x="67" y="12"/>
                    </a:lnTo>
                    <a:lnTo>
                      <a:pt x="52" y="14"/>
                    </a:lnTo>
                    <a:lnTo>
                      <a:pt x="53" y="0"/>
                    </a:lnTo>
                    <a:lnTo>
                      <a:pt x="40" y="15"/>
                    </a:lnTo>
                    <a:close/>
                  </a:path>
                </a:pathLst>
              </a:custGeom>
              <a:solidFill>
                <a:srgbClr val="FFFFFF"/>
              </a:solidFill>
              <a:ln w="9525">
                <a:noFill/>
                <a:round/>
                <a:headEnd/>
                <a:tailEnd/>
              </a:ln>
            </p:spPr>
            <p:txBody>
              <a:bodyPr>
                <a:prstTxWarp prst="textNoShape">
                  <a:avLst/>
                </a:prstTxWarp>
              </a:bodyPr>
              <a:lstStyle/>
              <a:p>
                <a:pPr eaLnBrk="1" hangingPunct="1">
                  <a:spcBef>
                    <a:spcPct val="0"/>
                  </a:spcBef>
                </a:pPr>
                <a:endParaRPr lang="en-US" sz="2400" b="1">
                  <a:solidFill>
                    <a:srgbClr val="333333"/>
                  </a:solidFill>
                </a:endParaRPr>
              </a:p>
            </p:txBody>
          </p:sp>
          <p:sp>
            <p:nvSpPr>
              <p:cNvPr id="42067" name="Rectangle 69"/>
              <p:cNvSpPr>
                <a:spLocks noChangeArrowheads="1"/>
              </p:cNvSpPr>
              <p:nvPr/>
            </p:nvSpPr>
            <p:spPr bwMode="auto">
              <a:xfrm>
                <a:off x="4568" y="1749"/>
                <a:ext cx="79" cy="58"/>
              </a:xfrm>
              <a:prstGeom prst="rect">
                <a:avLst/>
              </a:prstGeom>
              <a:solidFill>
                <a:srgbClr val="FF0000"/>
              </a:solidFill>
              <a:ln w="9525">
                <a:noFill/>
                <a:miter lim="800000"/>
                <a:headEnd/>
                <a:tailEnd/>
              </a:ln>
            </p:spPr>
            <p:txBody>
              <a:bodyPr>
                <a:prstTxWarp prst="textNoShape">
                  <a:avLst/>
                </a:prstTxWarp>
              </a:bodyPr>
              <a:lstStyle/>
              <a:p>
                <a:pPr eaLnBrk="1" hangingPunct="1">
                  <a:spcBef>
                    <a:spcPct val="0"/>
                  </a:spcBef>
                </a:pPr>
                <a:endParaRPr lang="en-US" sz="2400" b="1">
                  <a:solidFill>
                    <a:srgbClr val="333333"/>
                  </a:solidFill>
                </a:endParaRPr>
              </a:p>
            </p:txBody>
          </p:sp>
          <p:sp>
            <p:nvSpPr>
              <p:cNvPr id="42068" name="Freeform 70"/>
              <p:cNvSpPr>
                <a:spLocks/>
              </p:cNvSpPr>
              <p:nvPr/>
            </p:nvSpPr>
            <p:spPr bwMode="auto">
              <a:xfrm>
                <a:off x="4568" y="1749"/>
                <a:ext cx="79" cy="58"/>
              </a:xfrm>
              <a:custGeom>
                <a:avLst/>
                <a:gdLst>
                  <a:gd name="T0" fmla="*/ 40 w 79"/>
                  <a:gd name="T1" fmla="*/ 15 h 58"/>
                  <a:gd name="T2" fmla="*/ 31 w 79"/>
                  <a:gd name="T3" fmla="*/ 6 h 58"/>
                  <a:gd name="T4" fmla="*/ 27 w 79"/>
                  <a:gd name="T5" fmla="*/ 17 h 58"/>
                  <a:gd name="T6" fmla="*/ 1 w 79"/>
                  <a:gd name="T7" fmla="*/ 6 h 58"/>
                  <a:gd name="T8" fmla="*/ 17 w 79"/>
                  <a:gd name="T9" fmla="*/ 20 h 58"/>
                  <a:gd name="T10" fmla="*/ 0 w 79"/>
                  <a:gd name="T11" fmla="*/ 23 h 58"/>
                  <a:gd name="T12" fmla="*/ 14 w 79"/>
                  <a:gd name="T13" fmla="*/ 31 h 58"/>
                  <a:gd name="T14" fmla="*/ 0 w 79"/>
                  <a:gd name="T15" fmla="*/ 39 h 58"/>
                  <a:gd name="T16" fmla="*/ 21 w 79"/>
                  <a:gd name="T17" fmla="*/ 37 h 58"/>
                  <a:gd name="T18" fmla="*/ 17 w 79"/>
                  <a:gd name="T19" fmla="*/ 47 h 58"/>
                  <a:gd name="T20" fmla="*/ 28 w 79"/>
                  <a:gd name="T21" fmla="*/ 42 h 58"/>
                  <a:gd name="T22" fmla="*/ 31 w 79"/>
                  <a:gd name="T23" fmla="*/ 58 h 58"/>
                  <a:gd name="T24" fmla="*/ 39 w 79"/>
                  <a:gd name="T25" fmla="*/ 40 h 58"/>
                  <a:gd name="T26" fmla="*/ 49 w 79"/>
                  <a:gd name="T27" fmla="*/ 53 h 58"/>
                  <a:gd name="T28" fmla="*/ 51 w 79"/>
                  <a:gd name="T29" fmla="*/ 39 h 58"/>
                  <a:gd name="T30" fmla="*/ 67 w 79"/>
                  <a:gd name="T31" fmla="*/ 48 h 58"/>
                  <a:gd name="T32" fmla="*/ 62 w 79"/>
                  <a:gd name="T33" fmla="*/ 35 h 58"/>
                  <a:gd name="T34" fmla="*/ 79 w 79"/>
                  <a:gd name="T35" fmla="*/ 35 h 58"/>
                  <a:gd name="T36" fmla="*/ 65 w 79"/>
                  <a:gd name="T37" fmla="*/ 28 h 58"/>
                  <a:gd name="T38" fmla="*/ 77 w 79"/>
                  <a:gd name="T39" fmla="*/ 22 h 58"/>
                  <a:gd name="T40" fmla="*/ 61 w 79"/>
                  <a:gd name="T41" fmla="*/ 20 h 58"/>
                  <a:gd name="T42" fmla="*/ 67 w 79"/>
                  <a:gd name="T43" fmla="*/ 12 h 58"/>
                  <a:gd name="T44" fmla="*/ 52 w 79"/>
                  <a:gd name="T45" fmla="*/ 14 h 58"/>
                  <a:gd name="T46" fmla="*/ 53 w 79"/>
                  <a:gd name="T47" fmla="*/ 0 h 58"/>
                  <a:gd name="T48" fmla="*/ 40 w 79"/>
                  <a:gd name="T49" fmla="*/ 15 h 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9"/>
                  <a:gd name="T76" fmla="*/ 0 h 58"/>
                  <a:gd name="T77" fmla="*/ 79 w 79"/>
                  <a:gd name="T78" fmla="*/ 58 h 5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9" h="58">
                    <a:moveTo>
                      <a:pt x="40" y="15"/>
                    </a:moveTo>
                    <a:lnTo>
                      <a:pt x="31" y="6"/>
                    </a:lnTo>
                    <a:lnTo>
                      <a:pt x="27" y="17"/>
                    </a:lnTo>
                    <a:lnTo>
                      <a:pt x="1" y="6"/>
                    </a:lnTo>
                    <a:lnTo>
                      <a:pt x="17" y="20"/>
                    </a:lnTo>
                    <a:lnTo>
                      <a:pt x="0" y="23"/>
                    </a:lnTo>
                    <a:lnTo>
                      <a:pt x="14" y="31"/>
                    </a:lnTo>
                    <a:lnTo>
                      <a:pt x="0" y="39"/>
                    </a:lnTo>
                    <a:lnTo>
                      <a:pt x="21" y="37"/>
                    </a:lnTo>
                    <a:lnTo>
                      <a:pt x="17" y="47"/>
                    </a:lnTo>
                    <a:lnTo>
                      <a:pt x="28" y="42"/>
                    </a:lnTo>
                    <a:lnTo>
                      <a:pt x="31" y="58"/>
                    </a:lnTo>
                    <a:lnTo>
                      <a:pt x="39" y="40"/>
                    </a:lnTo>
                    <a:lnTo>
                      <a:pt x="49" y="53"/>
                    </a:lnTo>
                    <a:lnTo>
                      <a:pt x="51" y="39"/>
                    </a:lnTo>
                    <a:lnTo>
                      <a:pt x="67" y="48"/>
                    </a:lnTo>
                    <a:lnTo>
                      <a:pt x="62" y="35"/>
                    </a:lnTo>
                    <a:lnTo>
                      <a:pt x="79" y="35"/>
                    </a:lnTo>
                    <a:lnTo>
                      <a:pt x="65" y="28"/>
                    </a:lnTo>
                    <a:lnTo>
                      <a:pt x="77" y="22"/>
                    </a:lnTo>
                    <a:lnTo>
                      <a:pt x="61" y="20"/>
                    </a:lnTo>
                    <a:lnTo>
                      <a:pt x="67" y="12"/>
                    </a:lnTo>
                    <a:lnTo>
                      <a:pt x="52" y="14"/>
                    </a:lnTo>
                    <a:lnTo>
                      <a:pt x="53" y="0"/>
                    </a:lnTo>
                    <a:lnTo>
                      <a:pt x="40" y="15"/>
                    </a:lnTo>
                    <a:close/>
                  </a:path>
                </a:pathLst>
              </a:custGeom>
              <a:noFill/>
              <a:ln w="1588" cap="rnd">
                <a:solidFill>
                  <a:srgbClr val="666699"/>
                </a:solidFill>
                <a:round/>
                <a:headEnd/>
                <a:tailEnd/>
              </a:ln>
            </p:spPr>
            <p:txBody>
              <a:bodyPr>
                <a:prstTxWarp prst="textNoShape">
                  <a:avLst/>
                </a:prstTxWarp>
              </a:bodyPr>
              <a:lstStyle/>
              <a:p>
                <a:pPr eaLnBrk="1" hangingPunct="1">
                  <a:spcBef>
                    <a:spcPct val="0"/>
                  </a:spcBef>
                </a:pPr>
                <a:endParaRPr lang="en-US" sz="2400" b="1">
                  <a:solidFill>
                    <a:srgbClr val="333333"/>
                  </a:solidFill>
                </a:endParaRPr>
              </a:p>
            </p:txBody>
          </p:sp>
        </p:grpSp>
        <p:pic>
          <p:nvPicPr>
            <p:cNvPr id="42029" name="Picture 71"/>
            <p:cNvPicPr>
              <a:picLocks noChangeAspect="1" noChangeArrowheads="1"/>
            </p:cNvPicPr>
            <p:nvPr/>
          </p:nvPicPr>
          <p:blipFill>
            <a:blip r:embed="rId34"/>
            <a:srcRect t="4671" r="3110" b="8333"/>
            <a:stretch>
              <a:fillRect/>
            </a:stretch>
          </p:blipFill>
          <p:spPr bwMode="auto">
            <a:xfrm>
              <a:off x="1755" y="820"/>
              <a:ext cx="1901" cy="1196"/>
            </a:xfrm>
            <a:prstGeom prst="rect">
              <a:avLst/>
            </a:prstGeom>
            <a:noFill/>
            <a:ln w="9525">
              <a:noFill/>
              <a:miter lim="800000"/>
              <a:headEnd/>
              <a:tailEnd/>
            </a:ln>
          </p:spPr>
        </p:pic>
        <p:grpSp>
          <p:nvGrpSpPr>
            <p:cNvPr id="14" name="Group 72"/>
            <p:cNvGrpSpPr>
              <a:grpSpLocks/>
            </p:cNvGrpSpPr>
            <p:nvPr/>
          </p:nvGrpSpPr>
          <p:grpSpPr bwMode="auto">
            <a:xfrm>
              <a:off x="3042" y="1575"/>
              <a:ext cx="129" cy="103"/>
              <a:chOff x="4799" y="1554"/>
              <a:chExt cx="109" cy="94"/>
            </a:xfrm>
          </p:grpSpPr>
          <p:pic>
            <p:nvPicPr>
              <p:cNvPr id="42063" name="Picture 73"/>
              <p:cNvPicPr>
                <a:picLocks noChangeAspect="1" noChangeArrowheads="1"/>
              </p:cNvPicPr>
              <p:nvPr/>
            </p:nvPicPr>
            <p:blipFill>
              <a:blip r:embed="rId35"/>
              <a:srcRect/>
              <a:stretch>
                <a:fillRect/>
              </a:stretch>
            </p:blipFill>
            <p:spPr bwMode="auto">
              <a:xfrm>
                <a:off x="4799" y="1554"/>
                <a:ext cx="109" cy="94"/>
              </a:xfrm>
              <a:prstGeom prst="rect">
                <a:avLst/>
              </a:prstGeom>
              <a:noFill/>
              <a:ln w="9525">
                <a:noFill/>
                <a:miter lim="800000"/>
                <a:headEnd/>
                <a:tailEnd/>
              </a:ln>
            </p:spPr>
          </p:pic>
          <p:pic>
            <p:nvPicPr>
              <p:cNvPr id="42064" name="Picture 74"/>
              <p:cNvPicPr>
                <a:picLocks noChangeAspect="1" noChangeArrowheads="1"/>
              </p:cNvPicPr>
              <p:nvPr/>
            </p:nvPicPr>
            <p:blipFill>
              <a:blip r:embed="rId18"/>
              <a:srcRect/>
              <a:stretch>
                <a:fillRect/>
              </a:stretch>
            </p:blipFill>
            <p:spPr bwMode="auto">
              <a:xfrm>
                <a:off x="4799" y="1554"/>
                <a:ext cx="109" cy="94"/>
              </a:xfrm>
              <a:prstGeom prst="rect">
                <a:avLst/>
              </a:prstGeom>
              <a:noFill/>
              <a:ln w="9525">
                <a:noFill/>
                <a:miter lim="800000"/>
                <a:headEnd/>
                <a:tailEnd/>
              </a:ln>
            </p:spPr>
          </p:pic>
        </p:grpSp>
        <p:pic>
          <p:nvPicPr>
            <p:cNvPr id="42031" name="Picture 75"/>
            <p:cNvPicPr>
              <a:picLocks noChangeAspect="1" noChangeArrowheads="1"/>
            </p:cNvPicPr>
            <p:nvPr/>
          </p:nvPicPr>
          <p:blipFill>
            <a:blip r:embed="rId19"/>
            <a:srcRect/>
            <a:stretch>
              <a:fillRect/>
            </a:stretch>
          </p:blipFill>
          <p:spPr bwMode="auto">
            <a:xfrm>
              <a:off x="1754" y="793"/>
              <a:ext cx="461" cy="1036"/>
            </a:xfrm>
            <a:prstGeom prst="rect">
              <a:avLst/>
            </a:prstGeom>
            <a:noFill/>
            <a:ln w="9525">
              <a:noFill/>
              <a:miter lim="800000"/>
              <a:headEnd/>
              <a:tailEnd/>
            </a:ln>
          </p:spPr>
        </p:pic>
        <p:pic>
          <p:nvPicPr>
            <p:cNvPr id="42032" name="Picture 76"/>
            <p:cNvPicPr>
              <a:picLocks noChangeAspect="1" noChangeArrowheads="1"/>
            </p:cNvPicPr>
            <p:nvPr/>
          </p:nvPicPr>
          <p:blipFill>
            <a:blip r:embed="rId20"/>
            <a:srcRect/>
            <a:stretch>
              <a:fillRect/>
            </a:stretch>
          </p:blipFill>
          <p:spPr bwMode="auto">
            <a:xfrm>
              <a:off x="2813" y="988"/>
              <a:ext cx="213" cy="124"/>
            </a:xfrm>
            <a:prstGeom prst="rect">
              <a:avLst/>
            </a:prstGeom>
            <a:noFill/>
            <a:ln w="9525">
              <a:noFill/>
              <a:miter lim="800000"/>
              <a:headEnd/>
              <a:tailEnd/>
            </a:ln>
          </p:spPr>
        </p:pic>
        <p:pic>
          <p:nvPicPr>
            <p:cNvPr id="42033" name="Picture 77"/>
            <p:cNvPicPr>
              <a:picLocks noChangeAspect="1" noChangeArrowheads="1"/>
            </p:cNvPicPr>
            <p:nvPr/>
          </p:nvPicPr>
          <p:blipFill>
            <a:blip r:embed="rId21"/>
            <a:srcRect/>
            <a:stretch>
              <a:fillRect/>
            </a:stretch>
          </p:blipFill>
          <p:spPr bwMode="auto">
            <a:xfrm>
              <a:off x="2335" y="988"/>
              <a:ext cx="206" cy="120"/>
            </a:xfrm>
            <a:prstGeom prst="rect">
              <a:avLst/>
            </a:prstGeom>
            <a:noFill/>
            <a:ln w="9525">
              <a:noFill/>
              <a:miter lim="800000"/>
              <a:headEnd/>
              <a:tailEnd/>
            </a:ln>
          </p:spPr>
        </p:pic>
        <p:pic>
          <p:nvPicPr>
            <p:cNvPr id="42034" name="Picture 78"/>
            <p:cNvPicPr>
              <a:picLocks noChangeAspect="1" noChangeArrowheads="1"/>
            </p:cNvPicPr>
            <p:nvPr/>
          </p:nvPicPr>
          <p:blipFill>
            <a:blip r:embed="rId21"/>
            <a:srcRect/>
            <a:stretch>
              <a:fillRect/>
            </a:stretch>
          </p:blipFill>
          <p:spPr bwMode="auto">
            <a:xfrm>
              <a:off x="3290" y="997"/>
              <a:ext cx="206" cy="119"/>
            </a:xfrm>
            <a:prstGeom prst="rect">
              <a:avLst/>
            </a:prstGeom>
            <a:noFill/>
            <a:ln w="9525">
              <a:noFill/>
              <a:miter lim="800000"/>
              <a:headEnd/>
              <a:tailEnd/>
            </a:ln>
          </p:spPr>
        </p:pic>
        <p:pic>
          <p:nvPicPr>
            <p:cNvPr id="42035" name="Picture 79"/>
            <p:cNvPicPr>
              <a:picLocks noChangeAspect="1" noChangeArrowheads="1"/>
            </p:cNvPicPr>
            <p:nvPr/>
          </p:nvPicPr>
          <p:blipFill>
            <a:blip r:embed="rId20"/>
            <a:srcRect/>
            <a:stretch>
              <a:fillRect/>
            </a:stretch>
          </p:blipFill>
          <p:spPr bwMode="auto">
            <a:xfrm>
              <a:off x="2813" y="988"/>
              <a:ext cx="213" cy="124"/>
            </a:xfrm>
            <a:prstGeom prst="rect">
              <a:avLst/>
            </a:prstGeom>
            <a:noFill/>
            <a:ln w="9525">
              <a:noFill/>
              <a:miter lim="800000"/>
              <a:headEnd/>
              <a:tailEnd/>
            </a:ln>
          </p:spPr>
        </p:pic>
        <p:pic>
          <p:nvPicPr>
            <p:cNvPr id="42036" name="Picture 80"/>
            <p:cNvPicPr>
              <a:picLocks noChangeAspect="1" noChangeArrowheads="1"/>
            </p:cNvPicPr>
            <p:nvPr/>
          </p:nvPicPr>
          <p:blipFill>
            <a:blip r:embed="rId21"/>
            <a:srcRect/>
            <a:stretch>
              <a:fillRect/>
            </a:stretch>
          </p:blipFill>
          <p:spPr bwMode="auto">
            <a:xfrm>
              <a:off x="2335" y="988"/>
              <a:ext cx="206" cy="120"/>
            </a:xfrm>
            <a:prstGeom prst="rect">
              <a:avLst/>
            </a:prstGeom>
            <a:noFill/>
            <a:ln w="9525">
              <a:noFill/>
              <a:miter lim="800000"/>
              <a:headEnd/>
              <a:tailEnd/>
            </a:ln>
          </p:spPr>
        </p:pic>
        <p:pic>
          <p:nvPicPr>
            <p:cNvPr id="42037" name="Picture 81"/>
            <p:cNvPicPr>
              <a:picLocks noChangeAspect="1" noChangeArrowheads="1"/>
            </p:cNvPicPr>
            <p:nvPr/>
          </p:nvPicPr>
          <p:blipFill>
            <a:blip r:embed="rId21"/>
            <a:srcRect/>
            <a:stretch>
              <a:fillRect/>
            </a:stretch>
          </p:blipFill>
          <p:spPr bwMode="auto">
            <a:xfrm>
              <a:off x="3290" y="997"/>
              <a:ext cx="206" cy="119"/>
            </a:xfrm>
            <a:prstGeom prst="rect">
              <a:avLst/>
            </a:prstGeom>
            <a:noFill/>
            <a:ln w="9525">
              <a:noFill/>
              <a:miter lim="800000"/>
              <a:headEnd/>
              <a:tailEnd/>
            </a:ln>
          </p:spPr>
        </p:pic>
        <p:grpSp>
          <p:nvGrpSpPr>
            <p:cNvPr id="15" name="Group 82"/>
            <p:cNvGrpSpPr>
              <a:grpSpLocks/>
            </p:cNvGrpSpPr>
            <p:nvPr/>
          </p:nvGrpSpPr>
          <p:grpSpPr bwMode="auto">
            <a:xfrm>
              <a:off x="2973" y="1631"/>
              <a:ext cx="104" cy="52"/>
              <a:chOff x="4740" y="1605"/>
              <a:chExt cx="88" cy="48"/>
            </a:xfrm>
          </p:grpSpPr>
          <p:pic>
            <p:nvPicPr>
              <p:cNvPr id="42061" name="Picture 83"/>
              <p:cNvPicPr>
                <a:picLocks noChangeAspect="1" noChangeArrowheads="1"/>
              </p:cNvPicPr>
              <p:nvPr/>
            </p:nvPicPr>
            <p:blipFill>
              <a:blip r:embed="rId22"/>
              <a:srcRect/>
              <a:stretch>
                <a:fillRect/>
              </a:stretch>
            </p:blipFill>
            <p:spPr bwMode="auto">
              <a:xfrm>
                <a:off x="4740" y="1605"/>
                <a:ext cx="88" cy="48"/>
              </a:xfrm>
              <a:prstGeom prst="rect">
                <a:avLst/>
              </a:prstGeom>
              <a:noFill/>
              <a:ln w="9525">
                <a:noFill/>
                <a:miter lim="800000"/>
                <a:headEnd/>
                <a:tailEnd/>
              </a:ln>
            </p:spPr>
          </p:pic>
          <p:pic>
            <p:nvPicPr>
              <p:cNvPr id="42062" name="Picture 84"/>
              <p:cNvPicPr>
                <a:picLocks noChangeAspect="1" noChangeArrowheads="1"/>
              </p:cNvPicPr>
              <p:nvPr/>
            </p:nvPicPr>
            <p:blipFill>
              <a:blip r:embed="rId23"/>
              <a:srcRect/>
              <a:stretch>
                <a:fillRect/>
              </a:stretch>
            </p:blipFill>
            <p:spPr bwMode="auto">
              <a:xfrm>
                <a:off x="4740" y="1605"/>
                <a:ext cx="88" cy="48"/>
              </a:xfrm>
              <a:prstGeom prst="rect">
                <a:avLst/>
              </a:prstGeom>
              <a:noFill/>
              <a:ln w="9525">
                <a:noFill/>
                <a:miter lim="800000"/>
                <a:headEnd/>
                <a:tailEnd/>
              </a:ln>
            </p:spPr>
          </p:pic>
        </p:grpSp>
        <p:grpSp>
          <p:nvGrpSpPr>
            <p:cNvPr id="16" name="Group 85"/>
            <p:cNvGrpSpPr>
              <a:grpSpLocks/>
            </p:cNvGrpSpPr>
            <p:nvPr/>
          </p:nvGrpSpPr>
          <p:grpSpPr bwMode="auto">
            <a:xfrm>
              <a:off x="2965" y="1660"/>
              <a:ext cx="139" cy="67"/>
              <a:chOff x="4733" y="1632"/>
              <a:chExt cx="118" cy="61"/>
            </a:xfrm>
          </p:grpSpPr>
          <p:pic>
            <p:nvPicPr>
              <p:cNvPr id="42059" name="Picture 86"/>
              <p:cNvPicPr>
                <a:picLocks noChangeAspect="1" noChangeArrowheads="1"/>
              </p:cNvPicPr>
              <p:nvPr/>
            </p:nvPicPr>
            <p:blipFill>
              <a:blip r:embed="rId24"/>
              <a:srcRect/>
              <a:stretch>
                <a:fillRect/>
              </a:stretch>
            </p:blipFill>
            <p:spPr bwMode="auto">
              <a:xfrm>
                <a:off x="4733" y="1632"/>
                <a:ext cx="118" cy="61"/>
              </a:xfrm>
              <a:prstGeom prst="rect">
                <a:avLst/>
              </a:prstGeom>
              <a:noFill/>
              <a:ln w="9525">
                <a:noFill/>
                <a:miter lim="800000"/>
                <a:headEnd/>
                <a:tailEnd/>
              </a:ln>
            </p:spPr>
          </p:pic>
          <p:pic>
            <p:nvPicPr>
              <p:cNvPr id="42060" name="Picture 87"/>
              <p:cNvPicPr>
                <a:picLocks noChangeAspect="1" noChangeArrowheads="1"/>
              </p:cNvPicPr>
              <p:nvPr/>
            </p:nvPicPr>
            <p:blipFill>
              <a:blip r:embed="rId25"/>
              <a:srcRect/>
              <a:stretch>
                <a:fillRect/>
              </a:stretch>
            </p:blipFill>
            <p:spPr bwMode="auto">
              <a:xfrm>
                <a:off x="4733" y="1632"/>
                <a:ext cx="118" cy="61"/>
              </a:xfrm>
              <a:prstGeom prst="rect">
                <a:avLst/>
              </a:prstGeom>
              <a:noFill/>
              <a:ln w="9525">
                <a:noFill/>
                <a:miter lim="800000"/>
                <a:headEnd/>
                <a:tailEnd/>
              </a:ln>
            </p:spPr>
          </p:pic>
        </p:grpSp>
        <p:grpSp>
          <p:nvGrpSpPr>
            <p:cNvPr id="17" name="Group 88"/>
            <p:cNvGrpSpPr>
              <a:grpSpLocks/>
            </p:cNvGrpSpPr>
            <p:nvPr/>
          </p:nvGrpSpPr>
          <p:grpSpPr bwMode="auto">
            <a:xfrm>
              <a:off x="3022" y="1707"/>
              <a:ext cx="90" cy="47"/>
              <a:chOff x="4782" y="1674"/>
              <a:chExt cx="76" cy="43"/>
            </a:xfrm>
          </p:grpSpPr>
          <p:pic>
            <p:nvPicPr>
              <p:cNvPr id="42057" name="Picture 89"/>
              <p:cNvPicPr>
                <a:picLocks noChangeAspect="1" noChangeArrowheads="1"/>
              </p:cNvPicPr>
              <p:nvPr/>
            </p:nvPicPr>
            <p:blipFill>
              <a:blip r:embed="rId26"/>
              <a:srcRect/>
              <a:stretch>
                <a:fillRect/>
              </a:stretch>
            </p:blipFill>
            <p:spPr bwMode="auto">
              <a:xfrm>
                <a:off x="4782" y="1674"/>
                <a:ext cx="76" cy="43"/>
              </a:xfrm>
              <a:prstGeom prst="rect">
                <a:avLst/>
              </a:prstGeom>
              <a:noFill/>
              <a:ln w="9525">
                <a:noFill/>
                <a:miter lim="800000"/>
                <a:headEnd/>
                <a:tailEnd/>
              </a:ln>
            </p:spPr>
          </p:pic>
          <p:pic>
            <p:nvPicPr>
              <p:cNvPr id="42058" name="Picture 90"/>
              <p:cNvPicPr>
                <a:picLocks noChangeAspect="1" noChangeArrowheads="1"/>
              </p:cNvPicPr>
              <p:nvPr/>
            </p:nvPicPr>
            <p:blipFill>
              <a:blip r:embed="rId27"/>
              <a:srcRect/>
              <a:stretch>
                <a:fillRect/>
              </a:stretch>
            </p:blipFill>
            <p:spPr bwMode="auto">
              <a:xfrm>
                <a:off x="4782" y="1674"/>
                <a:ext cx="76" cy="43"/>
              </a:xfrm>
              <a:prstGeom prst="rect">
                <a:avLst/>
              </a:prstGeom>
              <a:noFill/>
              <a:ln w="9525">
                <a:noFill/>
                <a:miter lim="800000"/>
                <a:headEnd/>
                <a:tailEnd/>
              </a:ln>
            </p:spPr>
          </p:pic>
        </p:grpSp>
        <p:grpSp>
          <p:nvGrpSpPr>
            <p:cNvPr id="18" name="Group 91"/>
            <p:cNvGrpSpPr>
              <a:grpSpLocks/>
            </p:cNvGrpSpPr>
            <p:nvPr/>
          </p:nvGrpSpPr>
          <p:grpSpPr bwMode="auto">
            <a:xfrm>
              <a:off x="2980" y="1721"/>
              <a:ext cx="62" cy="60"/>
              <a:chOff x="4746" y="1687"/>
              <a:chExt cx="53" cy="55"/>
            </a:xfrm>
          </p:grpSpPr>
          <p:pic>
            <p:nvPicPr>
              <p:cNvPr id="42055" name="Picture 92"/>
              <p:cNvPicPr>
                <a:picLocks noChangeAspect="1" noChangeArrowheads="1"/>
              </p:cNvPicPr>
              <p:nvPr/>
            </p:nvPicPr>
            <p:blipFill>
              <a:blip r:embed="rId36"/>
              <a:srcRect/>
              <a:stretch>
                <a:fillRect/>
              </a:stretch>
            </p:blipFill>
            <p:spPr bwMode="auto">
              <a:xfrm>
                <a:off x="4746" y="1687"/>
                <a:ext cx="53" cy="55"/>
              </a:xfrm>
              <a:prstGeom prst="rect">
                <a:avLst/>
              </a:prstGeom>
              <a:noFill/>
              <a:ln w="9525">
                <a:noFill/>
                <a:miter lim="800000"/>
                <a:headEnd/>
                <a:tailEnd/>
              </a:ln>
            </p:spPr>
          </p:pic>
          <p:pic>
            <p:nvPicPr>
              <p:cNvPr id="42056" name="Picture 93"/>
              <p:cNvPicPr>
                <a:picLocks noChangeAspect="1" noChangeArrowheads="1"/>
              </p:cNvPicPr>
              <p:nvPr/>
            </p:nvPicPr>
            <p:blipFill>
              <a:blip r:embed="rId37"/>
              <a:srcRect/>
              <a:stretch>
                <a:fillRect/>
              </a:stretch>
            </p:blipFill>
            <p:spPr bwMode="auto">
              <a:xfrm>
                <a:off x="4746" y="1687"/>
                <a:ext cx="53" cy="55"/>
              </a:xfrm>
              <a:prstGeom prst="rect">
                <a:avLst/>
              </a:prstGeom>
              <a:noFill/>
              <a:ln w="9525">
                <a:noFill/>
                <a:miter lim="800000"/>
                <a:headEnd/>
                <a:tailEnd/>
              </a:ln>
            </p:spPr>
          </p:pic>
        </p:grpSp>
        <p:sp>
          <p:nvSpPr>
            <p:cNvPr id="42042" name="Freeform 94"/>
            <p:cNvSpPr>
              <a:spLocks noEditPoints="1"/>
            </p:cNvSpPr>
            <p:nvPr/>
          </p:nvSpPr>
          <p:spPr bwMode="auto">
            <a:xfrm>
              <a:off x="3057" y="1100"/>
              <a:ext cx="109" cy="10"/>
            </a:xfrm>
            <a:custGeom>
              <a:avLst/>
              <a:gdLst>
                <a:gd name="T0" fmla="*/ 0 w 93"/>
                <a:gd name="T1" fmla="*/ 3 h 9"/>
                <a:gd name="T2" fmla="*/ 306 w 93"/>
                <a:gd name="T3" fmla="*/ 3 h 9"/>
                <a:gd name="T4" fmla="*/ 306 w 93"/>
                <a:gd name="T5" fmla="*/ 14 h 9"/>
                <a:gd name="T6" fmla="*/ 0 w 93"/>
                <a:gd name="T7" fmla="*/ 14 h 9"/>
                <a:gd name="T8" fmla="*/ 0 w 93"/>
                <a:gd name="T9" fmla="*/ 3 h 9"/>
                <a:gd name="T10" fmla="*/ 298 w 93"/>
                <a:gd name="T11" fmla="*/ 0 h 9"/>
                <a:gd name="T12" fmla="*/ 331 w 93"/>
                <a:gd name="T13" fmla="*/ 13 h 9"/>
                <a:gd name="T14" fmla="*/ 298 w 93"/>
                <a:gd name="T15" fmla="*/ 20 h 9"/>
                <a:gd name="T16" fmla="*/ 298 w 93"/>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9"/>
                <a:gd name="T29" fmla="*/ 93 w 93"/>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9">
                  <a:moveTo>
                    <a:pt x="0" y="3"/>
                  </a:moveTo>
                  <a:lnTo>
                    <a:pt x="86" y="3"/>
                  </a:lnTo>
                  <a:lnTo>
                    <a:pt x="86" y="6"/>
                  </a:lnTo>
                  <a:lnTo>
                    <a:pt x="0" y="6"/>
                  </a:lnTo>
                  <a:lnTo>
                    <a:pt x="0" y="3"/>
                  </a:lnTo>
                  <a:close/>
                  <a:moveTo>
                    <a:pt x="84" y="0"/>
                  </a:moveTo>
                  <a:lnTo>
                    <a:pt x="93" y="5"/>
                  </a:lnTo>
                  <a:lnTo>
                    <a:pt x="84" y="9"/>
                  </a:lnTo>
                  <a:lnTo>
                    <a:pt x="84" y="0"/>
                  </a:lnTo>
                  <a:close/>
                </a:path>
              </a:pathLst>
            </a:custGeom>
            <a:solidFill>
              <a:srgbClr val="FF6600"/>
            </a:solidFill>
            <a:ln w="0">
              <a:solidFill>
                <a:srgbClr val="FF6600"/>
              </a:solidFill>
              <a:bevel/>
              <a:headEnd/>
              <a:tailEnd/>
            </a:ln>
          </p:spPr>
          <p:txBody>
            <a:bodyPr>
              <a:prstTxWarp prst="textNoShape">
                <a:avLst/>
              </a:prstTxWarp>
            </a:bodyPr>
            <a:lstStyle/>
            <a:p>
              <a:pPr eaLnBrk="1" hangingPunct="1">
                <a:spcBef>
                  <a:spcPct val="0"/>
                </a:spcBef>
              </a:pPr>
              <a:endParaRPr lang="en-US" sz="2400" b="1">
                <a:solidFill>
                  <a:srgbClr val="333333"/>
                </a:solidFill>
              </a:endParaRPr>
            </a:p>
          </p:txBody>
        </p:sp>
        <p:sp>
          <p:nvSpPr>
            <p:cNvPr id="42043" name="Line 95"/>
            <p:cNvSpPr>
              <a:spLocks noChangeShapeType="1"/>
            </p:cNvSpPr>
            <p:nvPr/>
          </p:nvSpPr>
          <p:spPr bwMode="auto">
            <a:xfrm>
              <a:off x="3153" y="1105"/>
              <a:ext cx="111" cy="0"/>
            </a:xfrm>
            <a:prstGeom prst="line">
              <a:avLst/>
            </a:prstGeom>
            <a:noFill/>
            <a:ln w="4763">
              <a:solidFill>
                <a:srgbClr val="FF6600"/>
              </a:solidFill>
              <a:round/>
              <a:headEnd/>
              <a:tailEnd/>
            </a:ln>
          </p:spPr>
          <p:txBody>
            <a:bodyPr>
              <a:prstTxWarp prst="textNoShape">
                <a:avLst/>
              </a:prstTxWarp>
            </a:bodyPr>
            <a:lstStyle/>
            <a:p>
              <a:endParaRPr lang="en-US"/>
            </a:p>
          </p:txBody>
        </p:sp>
        <p:sp>
          <p:nvSpPr>
            <p:cNvPr id="42044" name="Freeform 96"/>
            <p:cNvSpPr>
              <a:spLocks noEditPoints="1"/>
            </p:cNvSpPr>
            <p:nvPr/>
          </p:nvSpPr>
          <p:spPr bwMode="auto">
            <a:xfrm>
              <a:off x="3057" y="1100"/>
              <a:ext cx="109" cy="10"/>
            </a:xfrm>
            <a:custGeom>
              <a:avLst/>
              <a:gdLst>
                <a:gd name="T0" fmla="*/ 0 w 93"/>
                <a:gd name="T1" fmla="*/ 3 h 9"/>
                <a:gd name="T2" fmla="*/ 306 w 93"/>
                <a:gd name="T3" fmla="*/ 3 h 9"/>
                <a:gd name="T4" fmla="*/ 306 w 93"/>
                <a:gd name="T5" fmla="*/ 14 h 9"/>
                <a:gd name="T6" fmla="*/ 0 w 93"/>
                <a:gd name="T7" fmla="*/ 14 h 9"/>
                <a:gd name="T8" fmla="*/ 0 w 93"/>
                <a:gd name="T9" fmla="*/ 3 h 9"/>
                <a:gd name="T10" fmla="*/ 298 w 93"/>
                <a:gd name="T11" fmla="*/ 0 h 9"/>
                <a:gd name="T12" fmla="*/ 331 w 93"/>
                <a:gd name="T13" fmla="*/ 13 h 9"/>
                <a:gd name="T14" fmla="*/ 298 w 93"/>
                <a:gd name="T15" fmla="*/ 20 h 9"/>
                <a:gd name="T16" fmla="*/ 298 w 93"/>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9"/>
                <a:gd name="T29" fmla="*/ 93 w 93"/>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9">
                  <a:moveTo>
                    <a:pt x="0" y="3"/>
                  </a:moveTo>
                  <a:lnTo>
                    <a:pt x="86" y="3"/>
                  </a:lnTo>
                  <a:lnTo>
                    <a:pt x="86" y="6"/>
                  </a:lnTo>
                  <a:lnTo>
                    <a:pt x="0" y="6"/>
                  </a:lnTo>
                  <a:lnTo>
                    <a:pt x="0" y="3"/>
                  </a:lnTo>
                  <a:close/>
                  <a:moveTo>
                    <a:pt x="84" y="0"/>
                  </a:moveTo>
                  <a:lnTo>
                    <a:pt x="93" y="5"/>
                  </a:lnTo>
                  <a:lnTo>
                    <a:pt x="84" y="9"/>
                  </a:lnTo>
                  <a:lnTo>
                    <a:pt x="84" y="0"/>
                  </a:lnTo>
                  <a:close/>
                </a:path>
              </a:pathLst>
            </a:custGeom>
            <a:solidFill>
              <a:srgbClr val="FF6600"/>
            </a:solidFill>
            <a:ln w="0">
              <a:solidFill>
                <a:srgbClr val="FF6600"/>
              </a:solidFill>
              <a:bevel/>
              <a:headEnd/>
              <a:tailEnd/>
            </a:ln>
          </p:spPr>
          <p:txBody>
            <a:bodyPr>
              <a:prstTxWarp prst="textNoShape">
                <a:avLst/>
              </a:prstTxWarp>
            </a:bodyPr>
            <a:lstStyle/>
            <a:p>
              <a:pPr eaLnBrk="1" hangingPunct="1">
                <a:spcBef>
                  <a:spcPct val="0"/>
                </a:spcBef>
              </a:pPr>
              <a:endParaRPr lang="en-US" sz="2400" b="1">
                <a:solidFill>
                  <a:srgbClr val="333333"/>
                </a:solidFill>
              </a:endParaRPr>
            </a:p>
          </p:txBody>
        </p:sp>
        <p:sp>
          <p:nvSpPr>
            <p:cNvPr id="42045" name="Line 97"/>
            <p:cNvSpPr>
              <a:spLocks noChangeShapeType="1"/>
            </p:cNvSpPr>
            <p:nvPr/>
          </p:nvSpPr>
          <p:spPr bwMode="auto">
            <a:xfrm>
              <a:off x="3153" y="1105"/>
              <a:ext cx="111" cy="0"/>
            </a:xfrm>
            <a:prstGeom prst="line">
              <a:avLst/>
            </a:prstGeom>
            <a:noFill/>
            <a:ln w="4763">
              <a:solidFill>
                <a:srgbClr val="FF6600"/>
              </a:solidFill>
              <a:round/>
              <a:headEnd/>
              <a:tailEnd/>
            </a:ln>
          </p:spPr>
          <p:txBody>
            <a:bodyPr>
              <a:prstTxWarp prst="textNoShape">
                <a:avLst/>
              </a:prstTxWarp>
            </a:bodyPr>
            <a:lstStyle/>
            <a:p>
              <a:endParaRPr lang="en-US"/>
            </a:p>
          </p:txBody>
        </p:sp>
        <p:sp>
          <p:nvSpPr>
            <p:cNvPr id="42046" name="Freeform 98"/>
            <p:cNvSpPr>
              <a:spLocks/>
            </p:cNvSpPr>
            <p:nvPr/>
          </p:nvSpPr>
          <p:spPr bwMode="auto">
            <a:xfrm>
              <a:off x="2968" y="1632"/>
              <a:ext cx="143" cy="116"/>
            </a:xfrm>
            <a:custGeom>
              <a:avLst/>
              <a:gdLst>
                <a:gd name="T0" fmla="*/ 245 w 121"/>
                <a:gd name="T1" fmla="*/ 218 h 106"/>
                <a:gd name="T2" fmla="*/ 461 w 121"/>
                <a:gd name="T3" fmla="*/ 177 h 106"/>
                <a:gd name="T4" fmla="*/ 438 w 121"/>
                <a:gd name="T5" fmla="*/ 142 h 106"/>
                <a:gd name="T6" fmla="*/ 118 w 121"/>
                <a:gd name="T7" fmla="*/ 79 h 106"/>
                <a:gd name="T8" fmla="*/ 339 w 121"/>
                <a:gd name="T9" fmla="*/ 34 h 106"/>
                <a:gd name="T10" fmla="*/ 316 w 121"/>
                <a:gd name="T11" fmla="*/ 0 h 106"/>
                <a:gd name="T12" fmla="*/ 13 w 121"/>
                <a:gd name="T13" fmla="*/ 61 h 106"/>
                <a:gd name="T14" fmla="*/ 0 w 121"/>
                <a:gd name="T15" fmla="*/ 91 h 106"/>
                <a:gd name="T16" fmla="*/ 332 w 121"/>
                <a:gd name="T17" fmla="*/ 163 h 106"/>
                <a:gd name="T18" fmla="*/ 229 w 121"/>
                <a:gd name="T19" fmla="*/ 181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1"/>
                <a:gd name="T31" fmla="*/ 0 h 106"/>
                <a:gd name="T32" fmla="*/ 121 w 121"/>
                <a:gd name="T33" fmla="*/ 106 h 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1" h="106">
                  <a:moveTo>
                    <a:pt x="64" y="106"/>
                  </a:moveTo>
                  <a:lnTo>
                    <a:pt x="121" y="85"/>
                  </a:lnTo>
                  <a:lnTo>
                    <a:pt x="115" y="69"/>
                  </a:lnTo>
                  <a:lnTo>
                    <a:pt x="31" y="38"/>
                  </a:lnTo>
                  <a:lnTo>
                    <a:pt x="89" y="16"/>
                  </a:lnTo>
                  <a:lnTo>
                    <a:pt x="83" y="0"/>
                  </a:lnTo>
                  <a:lnTo>
                    <a:pt x="3" y="30"/>
                  </a:lnTo>
                  <a:lnTo>
                    <a:pt x="0" y="44"/>
                  </a:lnTo>
                  <a:lnTo>
                    <a:pt x="87" y="79"/>
                  </a:lnTo>
                  <a:lnTo>
                    <a:pt x="61" y="88"/>
                  </a:lnTo>
                </a:path>
              </a:pathLst>
            </a:custGeom>
            <a:noFill/>
            <a:ln w="7938">
              <a:solidFill>
                <a:srgbClr val="FF6600"/>
              </a:solidFill>
              <a:round/>
              <a:headEnd/>
              <a:tailEnd/>
            </a:ln>
          </p:spPr>
          <p:txBody>
            <a:bodyPr>
              <a:prstTxWarp prst="textNoShape">
                <a:avLst/>
              </a:prstTxWarp>
            </a:bodyPr>
            <a:lstStyle/>
            <a:p>
              <a:pPr eaLnBrk="1" hangingPunct="1">
                <a:spcBef>
                  <a:spcPct val="0"/>
                </a:spcBef>
              </a:pPr>
              <a:endParaRPr lang="en-US" sz="2400" b="1">
                <a:solidFill>
                  <a:srgbClr val="333333"/>
                </a:solidFill>
              </a:endParaRPr>
            </a:p>
          </p:txBody>
        </p:sp>
        <p:grpSp>
          <p:nvGrpSpPr>
            <p:cNvPr id="19" name="Group 99"/>
            <p:cNvGrpSpPr>
              <a:grpSpLocks/>
            </p:cNvGrpSpPr>
            <p:nvPr/>
          </p:nvGrpSpPr>
          <p:grpSpPr bwMode="auto">
            <a:xfrm>
              <a:off x="2869" y="1748"/>
              <a:ext cx="132" cy="62"/>
              <a:chOff x="4652" y="1712"/>
              <a:chExt cx="112" cy="56"/>
            </a:xfrm>
          </p:grpSpPr>
          <p:pic>
            <p:nvPicPr>
              <p:cNvPr id="42053" name="Picture 100"/>
              <p:cNvPicPr>
                <a:picLocks noChangeAspect="1" noChangeArrowheads="1"/>
              </p:cNvPicPr>
              <p:nvPr/>
            </p:nvPicPr>
            <p:blipFill>
              <a:blip r:embed="rId30"/>
              <a:srcRect/>
              <a:stretch>
                <a:fillRect/>
              </a:stretch>
            </p:blipFill>
            <p:spPr bwMode="auto">
              <a:xfrm>
                <a:off x="4652" y="1712"/>
                <a:ext cx="112" cy="56"/>
              </a:xfrm>
              <a:prstGeom prst="rect">
                <a:avLst/>
              </a:prstGeom>
              <a:noFill/>
              <a:ln w="9525">
                <a:noFill/>
                <a:miter lim="800000"/>
                <a:headEnd/>
                <a:tailEnd/>
              </a:ln>
            </p:spPr>
          </p:pic>
          <p:pic>
            <p:nvPicPr>
              <p:cNvPr id="42054" name="Picture 101"/>
              <p:cNvPicPr>
                <a:picLocks noChangeAspect="1" noChangeArrowheads="1"/>
              </p:cNvPicPr>
              <p:nvPr/>
            </p:nvPicPr>
            <p:blipFill>
              <a:blip r:embed="rId31"/>
              <a:srcRect/>
              <a:stretch>
                <a:fillRect/>
              </a:stretch>
            </p:blipFill>
            <p:spPr bwMode="auto">
              <a:xfrm>
                <a:off x="4652" y="1712"/>
                <a:ext cx="112" cy="56"/>
              </a:xfrm>
              <a:prstGeom prst="rect">
                <a:avLst/>
              </a:prstGeom>
              <a:noFill/>
              <a:ln w="9525">
                <a:noFill/>
                <a:miter lim="800000"/>
                <a:headEnd/>
                <a:tailEnd/>
              </a:ln>
            </p:spPr>
          </p:pic>
        </p:grpSp>
        <p:grpSp>
          <p:nvGrpSpPr>
            <p:cNvPr id="20" name="Group 102"/>
            <p:cNvGrpSpPr>
              <a:grpSpLocks/>
            </p:cNvGrpSpPr>
            <p:nvPr/>
          </p:nvGrpSpPr>
          <p:grpSpPr bwMode="auto">
            <a:xfrm>
              <a:off x="2762" y="1757"/>
              <a:ext cx="127" cy="103"/>
              <a:chOff x="4561" y="1720"/>
              <a:chExt cx="108" cy="94"/>
            </a:xfrm>
          </p:grpSpPr>
          <p:pic>
            <p:nvPicPr>
              <p:cNvPr id="42051" name="Picture 103"/>
              <p:cNvPicPr>
                <a:picLocks noChangeAspect="1" noChangeArrowheads="1"/>
              </p:cNvPicPr>
              <p:nvPr/>
            </p:nvPicPr>
            <p:blipFill>
              <a:blip r:embed="rId32"/>
              <a:srcRect/>
              <a:stretch>
                <a:fillRect/>
              </a:stretch>
            </p:blipFill>
            <p:spPr bwMode="auto">
              <a:xfrm>
                <a:off x="4561" y="1720"/>
                <a:ext cx="108" cy="94"/>
              </a:xfrm>
              <a:prstGeom prst="rect">
                <a:avLst/>
              </a:prstGeom>
              <a:noFill/>
              <a:ln w="9525">
                <a:noFill/>
                <a:miter lim="800000"/>
                <a:headEnd/>
                <a:tailEnd/>
              </a:ln>
            </p:spPr>
          </p:pic>
          <p:pic>
            <p:nvPicPr>
              <p:cNvPr id="42052" name="Picture 104"/>
              <p:cNvPicPr>
                <a:picLocks noChangeAspect="1" noChangeArrowheads="1"/>
              </p:cNvPicPr>
              <p:nvPr/>
            </p:nvPicPr>
            <p:blipFill>
              <a:blip r:embed="rId38"/>
              <a:srcRect/>
              <a:stretch>
                <a:fillRect/>
              </a:stretch>
            </p:blipFill>
            <p:spPr bwMode="auto">
              <a:xfrm>
                <a:off x="4561" y="1720"/>
                <a:ext cx="108" cy="94"/>
              </a:xfrm>
              <a:prstGeom prst="rect">
                <a:avLst/>
              </a:prstGeom>
              <a:noFill/>
              <a:ln w="9525">
                <a:noFill/>
                <a:miter lim="800000"/>
                <a:headEnd/>
                <a:tailEnd/>
              </a:ln>
            </p:spPr>
          </p:pic>
        </p:grpSp>
        <p:sp>
          <p:nvSpPr>
            <p:cNvPr id="42049" name="Freeform 105"/>
            <p:cNvSpPr>
              <a:spLocks noEditPoints="1"/>
            </p:cNvSpPr>
            <p:nvPr/>
          </p:nvSpPr>
          <p:spPr bwMode="auto">
            <a:xfrm>
              <a:off x="2986" y="1114"/>
              <a:ext cx="118" cy="548"/>
            </a:xfrm>
            <a:custGeom>
              <a:avLst/>
              <a:gdLst>
                <a:gd name="T0" fmla="*/ 376 w 100"/>
                <a:gd name="T1" fmla="*/ 1 h 499"/>
                <a:gd name="T2" fmla="*/ 35 w 100"/>
                <a:gd name="T3" fmla="*/ 1035 h 499"/>
                <a:gd name="T4" fmla="*/ 18 w 100"/>
                <a:gd name="T5" fmla="*/ 1031 h 499"/>
                <a:gd name="T6" fmla="*/ 365 w 100"/>
                <a:gd name="T7" fmla="*/ 0 h 499"/>
                <a:gd name="T8" fmla="*/ 376 w 100"/>
                <a:gd name="T9" fmla="*/ 1 h 499"/>
                <a:gd name="T10" fmla="*/ 57 w 100"/>
                <a:gd name="T11" fmla="*/ 1031 h 499"/>
                <a:gd name="T12" fmla="*/ 18 w 100"/>
                <a:gd name="T13" fmla="*/ 1055 h 499"/>
                <a:gd name="T14" fmla="*/ 0 w 100"/>
                <a:gd name="T15" fmla="*/ 1024 h 499"/>
                <a:gd name="T16" fmla="*/ 57 w 100"/>
                <a:gd name="T17" fmla="*/ 1031 h 4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0"/>
                <a:gd name="T28" fmla="*/ 0 h 499"/>
                <a:gd name="T29" fmla="*/ 100 w 100"/>
                <a:gd name="T30" fmla="*/ 499 h 49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0" h="499">
                  <a:moveTo>
                    <a:pt x="100" y="1"/>
                  </a:moveTo>
                  <a:lnTo>
                    <a:pt x="9" y="488"/>
                  </a:lnTo>
                  <a:lnTo>
                    <a:pt x="5" y="487"/>
                  </a:lnTo>
                  <a:lnTo>
                    <a:pt x="97" y="0"/>
                  </a:lnTo>
                  <a:lnTo>
                    <a:pt x="100" y="1"/>
                  </a:lnTo>
                  <a:close/>
                  <a:moveTo>
                    <a:pt x="15" y="487"/>
                  </a:moveTo>
                  <a:lnTo>
                    <a:pt x="5" y="499"/>
                  </a:lnTo>
                  <a:lnTo>
                    <a:pt x="0" y="484"/>
                  </a:lnTo>
                  <a:lnTo>
                    <a:pt x="15" y="487"/>
                  </a:lnTo>
                  <a:close/>
                </a:path>
              </a:pathLst>
            </a:custGeom>
            <a:solidFill>
              <a:srgbClr val="FF6600"/>
            </a:solidFill>
            <a:ln w="0">
              <a:solidFill>
                <a:srgbClr val="FF6600"/>
              </a:solidFill>
              <a:bevel/>
              <a:headEnd/>
              <a:tailEnd/>
            </a:ln>
          </p:spPr>
          <p:txBody>
            <a:bodyPr>
              <a:prstTxWarp prst="textNoShape">
                <a:avLst/>
              </a:prstTxWarp>
            </a:bodyPr>
            <a:lstStyle/>
            <a:p>
              <a:pPr eaLnBrk="1" hangingPunct="1">
                <a:spcBef>
                  <a:spcPct val="0"/>
                </a:spcBef>
              </a:pPr>
              <a:endParaRPr lang="en-US" sz="2400" b="1">
                <a:solidFill>
                  <a:srgbClr val="333333"/>
                </a:solidFill>
              </a:endParaRPr>
            </a:p>
          </p:txBody>
        </p:sp>
        <p:pic>
          <p:nvPicPr>
            <p:cNvPr id="42050" name="Picture 106"/>
            <p:cNvPicPr>
              <a:picLocks noChangeAspect="1" noChangeArrowheads="1"/>
            </p:cNvPicPr>
            <p:nvPr/>
          </p:nvPicPr>
          <p:blipFill>
            <a:blip r:embed="rId39"/>
            <a:srcRect l="80324" t="73126"/>
            <a:stretch>
              <a:fillRect/>
            </a:stretch>
          </p:blipFill>
          <p:spPr bwMode="auto">
            <a:xfrm>
              <a:off x="3355" y="1812"/>
              <a:ext cx="398" cy="471"/>
            </a:xfrm>
            <a:prstGeom prst="rect">
              <a:avLst/>
            </a:prstGeom>
            <a:noFill/>
            <a:ln w="9525">
              <a:noFill/>
              <a:miter lim="800000"/>
              <a:headEnd/>
              <a:tailEnd/>
            </a:ln>
          </p:spPr>
        </p:pic>
      </p:grpSp>
      <p:pic>
        <p:nvPicPr>
          <p:cNvPr id="89" name="Picture 88" descr="s02_deep_400.jpg"/>
          <p:cNvPicPr>
            <a:picLocks noChangeAspect="1"/>
          </p:cNvPicPr>
          <p:nvPr/>
        </p:nvPicPr>
        <p:blipFill>
          <a:blip r:embed="rId40"/>
          <a:srcRect/>
          <a:stretch>
            <a:fillRect/>
          </a:stretch>
        </p:blipFill>
        <p:spPr bwMode="auto">
          <a:xfrm>
            <a:off x="3690938" y="2586038"/>
            <a:ext cx="914400" cy="685800"/>
          </a:xfrm>
          <a:prstGeom prst="rect">
            <a:avLst/>
          </a:prstGeom>
          <a:noFill/>
          <a:ln w="9525">
            <a:noFill/>
            <a:miter lim="800000"/>
            <a:headEnd/>
            <a:tailEnd/>
          </a:ln>
          <a:effectLst>
            <a:outerShdw blurRad="63500" dist="38100" dir="2700000" algn="tl" rotWithShape="0">
              <a:srgbClr val="000000">
                <a:alpha val="39999"/>
              </a:srgbClr>
            </a:outerShdw>
          </a:effectLst>
        </p:spPr>
      </p:pic>
      <p:sp>
        <p:nvSpPr>
          <p:cNvPr id="42003" name="Rectangle 108"/>
          <p:cNvSpPr>
            <a:spLocks noChangeArrowheads="1"/>
          </p:cNvSpPr>
          <p:nvPr/>
        </p:nvSpPr>
        <p:spPr bwMode="auto">
          <a:xfrm>
            <a:off x="6054725" y="4510088"/>
            <a:ext cx="3089275" cy="796925"/>
          </a:xfrm>
          <a:prstGeom prst="rect">
            <a:avLst/>
          </a:prstGeom>
          <a:noFill/>
          <a:ln w="9525">
            <a:noFill/>
            <a:miter lim="800000"/>
            <a:headEnd/>
            <a:tailEnd/>
          </a:ln>
        </p:spPr>
        <p:txBody>
          <a:bodyPr>
            <a:prstTxWarp prst="textNoShape">
              <a:avLst/>
            </a:prstTxWarp>
          </a:bodyPr>
          <a:lstStyle/>
          <a:p>
            <a:pPr defTabSz="860425" eaLnBrk="1" hangingPunct="1">
              <a:spcBef>
                <a:spcPct val="40000"/>
              </a:spcBef>
              <a:buClr>
                <a:srgbClr val="EB8B18"/>
              </a:buClr>
            </a:pPr>
            <a:r>
              <a:rPr lang="en-US" b="1"/>
              <a:t>Concurrent Engineering – Manufacturing Definition</a:t>
            </a:r>
          </a:p>
        </p:txBody>
      </p:sp>
      <p:sp>
        <p:nvSpPr>
          <p:cNvPr id="42004" name="Rectangle 109"/>
          <p:cNvSpPr>
            <a:spLocks noChangeArrowheads="1"/>
          </p:cNvSpPr>
          <p:nvPr/>
        </p:nvSpPr>
        <p:spPr bwMode="auto">
          <a:xfrm>
            <a:off x="5249863" y="1612900"/>
            <a:ext cx="4024312" cy="796925"/>
          </a:xfrm>
          <a:prstGeom prst="rect">
            <a:avLst/>
          </a:prstGeom>
          <a:noFill/>
          <a:ln w="9525">
            <a:noFill/>
            <a:miter lim="800000"/>
            <a:headEnd/>
            <a:tailEnd/>
          </a:ln>
        </p:spPr>
        <p:txBody>
          <a:bodyPr>
            <a:prstTxWarp prst="textNoShape">
              <a:avLst/>
            </a:prstTxWarp>
          </a:bodyPr>
          <a:lstStyle/>
          <a:p>
            <a:pPr defTabSz="860425" eaLnBrk="1" hangingPunct="1">
              <a:spcBef>
                <a:spcPct val="40000"/>
              </a:spcBef>
              <a:buClr>
                <a:srgbClr val="EB8B18"/>
              </a:buClr>
            </a:pPr>
            <a:r>
              <a:rPr lang="en-US" b="1"/>
              <a:t>Design in Configured Environment – Single Configuration definition </a:t>
            </a:r>
          </a:p>
        </p:txBody>
      </p:sp>
      <p:pic>
        <p:nvPicPr>
          <p:cNvPr id="42005" name="Picture 110"/>
          <p:cNvPicPr>
            <a:picLocks noChangeAspect="1" noChangeArrowheads="1"/>
          </p:cNvPicPr>
          <p:nvPr/>
        </p:nvPicPr>
        <p:blipFill>
          <a:blip r:embed="rId41"/>
          <a:srcRect/>
          <a:stretch>
            <a:fillRect/>
          </a:stretch>
        </p:blipFill>
        <p:spPr bwMode="auto">
          <a:xfrm>
            <a:off x="0" y="3079750"/>
            <a:ext cx="1214438" cy="641350"/>
          </a:xfrm>
          <a:prstGeom prst="rect">
            <a:avLst/>
          </a:prstGeom>
          <a:noFill/>
          <a:ln w="9525">
            <a:noFill/>
            <a:miter lim="800000"/>
            <a:headEnd/>
            <a:tailEnd/>
          </a:ln>
        </p:spPr>
      </p:pic>
      <p:pic>
        <p:nvPicPr>
          <p:cNvPr id="42006" name="Picture 29" descr="logeno"/>
          <p:cNvPicPr>
            <a:picLocks noChangeAspect="1" noChangeArrowheads="1"/>
          </p:cNvPicPr>
          <p:nvPr/>
        </p:nvPicPr>
        <p:blipFill>
          <a:blip r:embed="rId42">
            <a:clrChange>
              <a:clrFrom>
                <a:srgbClr val="FFFFFF"/>
              </a:clrFrom>
              <a:clrTo>
                <a:srgbClr val="FFFFFF">
                  <a:alpha val="0"/>
                </a:srgbClr>
              </a:clrTo>
            </a:clrChange>
            <a:alphaModFix amt="50000"/>
          </a:blip>
          <a:srcRect/>
          <a:stretch>
            <a:fillRect/>
          </a:stretch>
        </p:blipFill>
        <p:spPr bwMode="auto">
          <a:xfrm>
            <a:off x="0" y="3709988"/>
            <a:ext cx="796925" cy="593725"/>
          </a:xfrm>
          <a:prstGeom prst="rect">
            <a:avLst/>
          </a:prstGeom>
          <a:solidFill>
            <a:schemeClr val="bg1">
              <a:alpha val="50195"/>
            </a:schemeClr>
          </a:solidFill>
          <a:ln w="9525">
            <a:noFill/>
            <a:miter lim="800000"/>
            <a:headEnd/>
            <a:tailEnd/>
          </a:ln>
        </p:spPr>
      </p:pic>
      <p:pic>
        <p:nvPicPr>
          <p:cNvPr id="49" name="Picture 48" descr="glider.jpg"/>
          <p:cNvPicPr>
            <a:picLocks noChangeAspect="1"/>
          </p:cNvPicPr>
          <p:nvPr/>
        </p:nvPicPr>
        <p:blipFill>
          <a:blip r:embed="rId43"/>
          <a:srcRect/>
          <a:stretch>
            <a:fillRect/>
          </a:stretch>
        </p:blipFill>
        <p:spPr bwMode="auto">
          <a:xfrm>
            <a:off x="1779588" y="5537200"/>
            <a:ext cx="1138237" cy="911225"/>
          </a:xfrm>
          <a:prstGeom prst="rect">
            <a:avLst/>
          </a:prstGeom>
          <a:noFill/>
          <a:ln w="9525">
            <a:noFill/>
            <a:miter lim="800000"/>
            <a:headEnd/>
            <a:tailEnd/>
          </a:ln>
          <a:effectLst>
            <a:outerShdw blurRad="63500" dist="38100" dir="2700000" algn="tl" rotWithShape="0">
              <a:srgbClr val="000000">
                <a:alpha val="39999"/>
              </a:srgbClr>
            </a:outerShdw>
          </a:effectLst>
        </p:spPr>
      </p:pic>
      <p:pic>
        <p:nvPicPr>
          <p:cNvPr id="53" name="Picture 52" descr="s02_deep_400.jpg"/>
          <p:cNvPicPr>
            <a:picLocks noChangeAspect="1"/>
          </p:cNvPicPr>
          <p:nvPr/>
        </p:nvPicPr>
        <p:blipFill>
          <a:blip r:embed="rId44"/>
          <a:srcRect/>
          <a:stretch>
            <a:fillRect/>
          </a:stretch>
        </p:blipFill>
        <p:spPr bwMode="auto">
          <a:xfrm>
            <a:off x="3262313" y="5546725"/>
            <a:ext cx="1173162" cy="879475"/>
          </a:xfrm>
          <a:prstGeom prst="rect">
            <a:avLst/>
          </a:prstGeom>
          <a:noFill/>
          <a:ln w="9525">
            <a:noFill/>
            <a:miter lim="800000"/>
            <a:headEnd/>
            <a:tailEnd/>
          </a:ln>
          <a:effectLst>
            <a:outerShdw blurRad="63500" dist="38100" dir="2700000" algn="tl" rotWithShape="0">
              <a:srgbClr val="000000">
                <a:alpha val="39999"/>
              </a:srgbClr>
            </a:outerShdw>
          </a:effectLst>
        </p:spPr>
      </p:pic>
      <p:sp>
        <p:nvSpPr>
          <p:cNvPr id="42009" name="Rectangle 114"/>
          <p:cNvSpPr>
            <a:spLocks noChangeArrowheads="1"/>
          </p:cNvSpPr>
          <p:nvPr/>
        </p:nvSpPr>
        <p:spPr bwMode="auto">
          <a:xfrm>
            <a:off x="617538" y="4857750"/>
            <a:ext cx="4686300" cy="796925"/>
          </a:xfrm>
          <a:prstGeom prst="rect">
            <a:avLst/>
          </a:prstGeom>
          <a:noFill/>
          <a:ln w="9525">
            <a:noFill/>
            <a:miter lim="800000"/>
            <a:headEnd/>
            <a:tailEnd/>
          </a:ln>
        </p:spPr>
        <p:txBody>
          <a:bodyPr>
            <a:prstTxWarp prst="textNoShape">
              <a:avLst/>
            </a:prstTxWarp>
          </a:bodyPr>
          <a:lstStyle/>
          <a:p>
            <a:pPr algn="ctr" defTabSz="860425" eaLnBrk="1" hangingPunct="1">
              <a:spcBef>
                <a:spcPct val="40000"/>
              </a:spcBef>
              <a:buClr>
                <a:srgbClr val="EB8B18"/>
              </a:buClr>
            </a:pPr>
            <a:r>
              <a:rPr lang="en-US" b="1"/>
              <a:t>Multi-Discipline Collaboration – Intense on line Concurrent Engineering</a:t>
            </a:r>
          </a:p>
        </p:txBody>
      </p:sp>
      <p:sp>
        <p:nvSpPr>
          <p:cNvPr id="42010" name="Rectangle 5"/>
          <p:cNvSpPr>
            <a:spLocks noChangeArrowheads="1"/>
          </p:cNvSpPr>
          <p:nvPr/>
        </p:nvSpPr>
        <p:spPr bwMode="auto">
          <a:xfrm>
            <a:off x="2230438" y="6646863"/>
            <a:ext cx="5524500" cy="247650"/>
          </a:xfrm>
          <a:prstGeom prst="rect">
            <a:avLst/>
          </a:prstGeom>
          <a:noFill/>
          <a:ln w="9525">
            <a:noFill/>
            <a:miter lim="800000"/>
            <a:headEnd/>
            <a:tailEnd/>
          </a:ln>
        </p:spPr>
        <p:txBody>
          <a:bodyPr rIns="36000">
            <a:prstTxWarp prst="textNoShape">
              <a:avLst/>
            </a:prstTxWarp>
          </a:bodyPr>
          <a:lstStyle/>
          <a:p>
            <a:pPr algn="r" eaLnBrk="1" hangingPunct="1">
              <a:spcBef>
                <a:spcPct val="0"/>
              </a:spcBef>
            </a:pPr>
            <a:r>
              <a:rPr lang="en-US" sz="1100" b="1">
                <a:solidFill>
                  <a:schemeClr val="bg1"/>
                </a:solidFill>
              </a:rPr>
              <a:t>Dassault Systemes Confidential Information </a:t>
            </a:r>
          </a:p>
        </p:txBody>
      </p:sp>
      <p:sp>
        <p:nvSpPr>
          <p:cNvPr id="42011" name="Rectangle 116"/>
          <p:cNvSpPr>
            <a:spLocks noChangeArrowheads="1"/>
          </p:cNvSpPr>
          <p:nvPr/>
        </p:nvSpPr>
        <p:spPr bwMode="auto">
          <a:xfrm>
            <a:off x="768350" y="549275"/>
            <a:ext cx="8229600" cy="450850"/>
          </a:xfrm>
          <a:prstGeom prst="rect">
            <a:avLst/>
          </a:prstGeom>
          <a:noFill/>
          <a:ln w="9525">
            <a:noFill/>
            <a:miter lim="800000"/>
            <a:headEnd/>
            <a:tailEnd/>
          </a:ln>
        </p:spPr>
        <p:txBody>
          <a:bodyPr lIns="0" tIns="0" rIns="0" bIns="0" anchor="b">
            <a:prstTxWarp prst="textNoShape">
              <a:avLst/>
            </a:prstTxWarp>
          </a:bodyPr>
          <a:lstStyle/>
          <a:p>
            <a:pPr eaLnBrk="1" hangingPunct="1">
              <a:lnSpc>
                <a:spcPct val="90000"/>
              </a:lnSpc>
              <a:spcBef>
                <a:spcPct val="0"/>
              </a:spcBef>
            </a:pPr>
            <a:r>
              <a:rPr lang="en-US" sz="2600" b="1"/>
              <a:t>Multi discipline Collaborative Environment </a:t>
            </a:r>
            <a:br>
              <a:rPr lang="en-US" sz="2600" b="1"/>
            </a:br>
            <a:r>
              <a:rPr lang="en-US" sz="2600" b="1"/>
              <a:t>for CATIA/DELMIA/SIMULIA</a:t>
            </a:r>
          </a:p>
        </p:txBody>
      </p:sp>
    </p:spTree>
  </p:cSld>
  <p:clrMapOvr>
    <a:masterClrMapping/>
  </p:clrMapOvr>
  <p:transition/>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4199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260975" y="2309813"/>
            <a:ext cx="3856038" cy="1147762"/>
            <a:chOff x="3314" y="1455"/>
            <a:chExt cx="2429" cy="723"/>
          </a:xfrm>
        </p:grpSpPr>
        <p:sp>
          <p:nvSpPr>
            <p:cNvPr id="44040" name="Text Box 84"/>
            <p:cNvSpPr txBox="1">
              <a:spLocks noChangeArrowheads="1"/>
            </p:cNvSpPr>
            <p:nvPr/>
          </p:nvSpPr>
          <p:spPr bwMode="auto">
            <a:xfrm>
              <a:off x="3314" y="1531"/>
              <a:ext cx="1206" cy="154"/>
            </a:xfrm>
            <a:prstGeom prst="rect">
              <a:avLst/>
            </a:prstGeom>
            <a:noFill/>
            <a:ln w="9525">
              <a:noFill/>
              <a:miter lim="800000"/>
              <a:headEnd/>
              <a:tailEnd/>
            </a:ln>
          </p:spPr>
          <p:txBody>
            <a:bodyPr lIns="90000" tIns="46800" rIns="36000" bIns="46800">
              <a:prstTxWarp prst="textNoShape">
                <a:avLst/>
              </a:prstTxWarp>
              <a:spAutoFit/>
            </a:bodyPr>
            <a:lstStyle/>
            <a:p>
              <a:r>
                <a:rPr lang="en-US" sz="1000" b="1"/>
                <a:t>Supported MCAD Adapters:</a:t>
              </a:r>
            </a:p>
          </p:txBody>
        </p:sp>
        <p:sp>
          <p:nvSpPr>
            <p:cNvPr id="44041" name="Text Box 85"/>
            <p:cNvSpPr txBox="1">
              <a:spLocks noChangeArrowheads="1"/>
            </p:cNvSpPr>
            <p:nvPr/>
          </p:nvSpPr>
          <p:spPr bwMode="auto">
            <a:xfrm>
              <a:off x="3347" y="2024"/>
              <a:ext cx="1206" cy="154"/>
            </a:xfrm>
            <a:prstGeom prst="rect">
              <a:avLst/>
            </a:prstGeom>
            <a:noFill/>
            <a:ln w="9525">
              <a:noFill/>
              <a:miter lim="800000"/>
              <a:headEnd/>
              <a:tailEnd/>
            </a:ln>
          </p:spPr>
          <p:txBody>
            <a:bodyPr lIns="90000" tIns="46800" rIns="36000" bIns="46800">
              <a:prstTxWarp prst="textNoShape">
                <a:avLst/>
              </a:prstTxWarp>
              <a:spAutoFit/>
            </a:bodyPr>
            <a:lstStyle/>
            <a:p>
              <a:r>
                <a:rPr lang="en-US" sz="1000" b="1"/>
                <a:t>Supported ECAD Adapters:</a:t>
              </a:r>
            </a:p>
          </p:txBody>
        </p:sp>
        <p:pic>
          <p:nvPicPr>
            <p:cNvPr id="44042" name="Picture 86" descr="Solid Edge"/>
            <p:cNvPicPr>
              <a:picLocks noChangeAspect="1" noChangeArrowheads="1"/>
            </p:cNvPicPr>
            <p:nvPr/>
          </p:nvPicPr>
          <p:blipFill>
            <a:blip r:embed="rId2">
              <a:lum bright="-6000"/>
            </a:blip>
            <a:srcRect/>
            <a:stretch>
              <a:fillRect/>
            </a:stretch>
          </p:blipFill>
          <p:spPr bwMode="auto">
            <a:xfrm>
              <a:off x="3758" y="1732"/>
              <a:ext cx="423" cy="141"/>
            </a:xfrm>
            <a:prstGeom prst="rect">
              <a:avLst/>
            </a:prstGeom>
            <a:noFill/>
            <a:ln w="9525">
              <a:noFill/>
              <a:miter lim="800000"/>
              <a:headEnd/>
              <a:tailEnd/>
            </a:ln>
          </p:spPr>
        </p:pic>
        <p:pic>
          <p:nvPicPr>
            <p:cNvPr id="44043" name="Picture 87" descr="AutoCad"/>
            <p:cNvPicPr>
              <a:picLocks noChangeAspect="1" noChangeArrowheads="1"/>
            </p:cNvPicPr>
            <p:nvPr/>
          </p:nvPicPr>
          <p:blipFill>
            <a:blip r:embed="rId3"/>
            <a:srcRect t="12408" b="17622"/>
            <a:stretch>
              <a:fillRect/>
            </a:stretch>
          </p:blipFill>
          <p:spPr bwMode="auto">
            <a:xfrm>
              <a:off x="5258" y="1732"/>
              <a:ext cx="427" cy="127"/>
            </a:xfrm>
            <a:prstGeom prst="rect">
              <a:avLst/>
            </a:prstGeom>
            <a:noFill/>
            <a:ln w="9525">
              <a:noFill/>
              <a:miter lim="800000"/>
              <a:headEnd/>
              <a:tailEnd/>
            </a:ln>
          </p:spPr>
        </p:pic>
        <p:pic>
          <p:nvPicPr>
            <p:cNvPr id="44044" name="Picture 88" descr="AutoCadInventor"/>
            <p:cNvPicPr>
              <a:picLocks noChangeAspect="1" noChangeArrowheads="1"/>
            </p:cNvPicPr>
            <p:nvPr/>
          </p:nvPicPr>
          <p:blipFill>
            <a:blip r:embed="rId4">
              <a:lum bright="-6000"/>
            </a:blip>
            <a:srcRect r="17938" b="47641"/>
            <a:stretch>
              <a:fillRect/>
            </a:stretch>
          </p:blipFill>
          <p:spPr bwMode="auto">
            <a:xfrm>
              <a:off x="3366" y="1687"/>
              <a:ext cx="370" cy="184"/>
            </a:xfrm>
            <a:prstGeom prst="rect">
              <a:avLst/>
            </a:prstGeom>
            <a:noFill/>
            <a:ln w="9525">
              <a:noFill/>
              <a:miter lim="800000"/>
              <a:headEnd/>
              <a:tailEnd/>
            </a:ln>
          </p:spPr>
        </p:pic>
        <p:pic>
          <p:nvPicPr>
            <p:cNvPr id="44045" name="Picture 89" descr="NX"/>
            <p:cNvPicPr>
              <a:picLocks noChangeAspect="1" noChangeArrowheads="1"/>
            </p:cNvPicPr>
            <p:nvPr/>
          </p:nvPicPr>
          <p:blipFill>
            <a:blip r:embed="rId5"/>
            <a:srcRect/>
            <a:stretch>
              <a:fillRect/>
            </a:stretch>
          </p:blipFill>
          <p:spPr bwMode="auto">
            <a:xfrm>
              <a:off x="5118" y="1455"/>
              <a:ext cx="308" cy="214"/>
            </a:xfrm>
            <a:prstGeom prst="rect">
              <a:avLst/>
            </a:prstGeom>
            <a:noFill/>
            <a:ln w="9525">
              <a:noFill/>
              <a:miter lim="800000"/>
              <a:headEnd/>
              <a:tailEnd/>
            </a:ln>
          </p:spPr>
        </p:pic>
        <p:pic>
          <p:nvPicPr>
            <p:cNvPr id="44046" name="Picture 90" descr="solidworks"/>
            <p:cNvPicPr>
              <a:picLocks noChangeAspect="1" noChangeArrowheads="1"/>
            </p:cNvPicPr>
            <p:nvPr/>
          </p:nvPicPr>
          <p:blipFill>
            <a:blip r:embed="rId6"/>
            <a:srcRect/>
            <a:stretch>
              <a:fillRect/>
            </a:stretch>
          </p:blipFill>
          <p:spPr bwMode="auto">
            <a:xfrm>
              <a:off x="4470" y="1455"/>
              <a:ext cx="327" cy="233"/>
            </a:xfrm>
            <a:prstGeom prst="rect">
              <a:avLst/>
            </a:prstGeom>
            <a:noFill/>
            <a:ln w="9525">
              <a:noFill/>
              <a:miter lim="800000"/>
              <a:headEnd/>
              <a:tailEnd/>
            </a:ln>
          </p:spPr>
        </p:pic>
        <p:pic>
          <p:nvPicPr>
            <p:cNvPr id="44047" name="Picture 91"/>
            <p:cNvPicPr>
              <a:picLocks noChangeAspect="1" noChangeArrowheads="1"/>
            </p:cNvPicPr>
            <p:nvPr/>
          </p:nvPicPr>
          <p:blipFill>
            <a:blip r:embed="rId7"/>
            <a:srcRect l="38528" t="30925" r="29909" b="59700"/>
            <a:stretch>
              <a:fillRect/>
            </a:stretch>
          </p:blipFill>
          <p:spPr bwMode="auto">
            <a:xfrm>
              <a:off x="4308" y="1732"/>
              <a:ext cx="454" cy="108"/>
            </a:xfrm>
            <a:prstGeom prst="rect">
              <a:avLst/>
            </a:prstGeom>
            <a:noFill/>
            <a:ln w="9525">
              <a:noFill/>
              <a:miter lim="800000"/>
              <a:headEnd/>
              <a:tailEnd/>
            </a:ln>
          </p:spPr>
        </p:pic>
        <p:pic>
          <p:nvPicPr>
            <p:cNvPr id="44048" name="Picture 92"/>
            <p:cNvPicPr>
              <a:picLocks noChangeAspect="1" noChangeArrowheads="1"/>
            </p:cNvPicPr>
            <p:nvPr/>
          </p:nvPicPr>
          <p:blipFill>
            <a:blip r:embed="rId8"/>
            <a:srcRect l="13528" t="24902" r="69830" b="70459"/>
            <a:stretch>
              <a:fillRect/>
            </a:stretch>
          </p:blipFill>
          <p:spPr bwMode="auto">
            <a:xfrm>
              <a:off x="4785" y="1732"/>
              <a:ext cx="454" cy="101"/>
            </a:xfrm>
            <a:prstGeom prst="rect">
              <a:avLst/>
            </a:prstGeom>
            <a:noFill/>
            <a:ln w="9525">
              <a:noFill/>
              <a:miter lim="800000"/>
              <a:headEnd/>
              <a:tailEnd/>
            </a:ln>
          </p:spPr>
        </p:pic>
        <p:pic>
          <p:nvPicPr>
            <p:cNvPr id="44049" name="Picture 57" descr="logCatia"/>
            <p:cNvPicPr preferRelativeResize="0">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4822" y="1455"/>
              <a:ext cx="295" cy="240"/>
            </a:xfrm>
            <a:prstGeom prst="rect">
              <a:avLst/>
            </a:prstGeom>
            <a:noFill/>
            <a:ln w="9525">
              <a:noFill/>
              <a:miter lim="800000"/>
              <a:headEnd/>
              <a:tailEnd/>
            </a:ln>
          </p:spPr>
        </p:pic>
        <p:pic>
          <p:nvPicPr>
            <p:cNvPr id="44050" name="Picture 94" descr="logo"/>
            <p:cNvPicPr>
              <a:picLocks noChangeAspect="1" noChangeArrowheads="1"/>
            </p:cNvPicPr>
            <p:nvPr/>
          </p:nvPicPr>
          <p:blipFill>
            <a:blip r:embed="rId10"/>
            <a:srcRect/>
            <a:stretch>
              <a:fillRect/>
            </a:stretch>
          </p:blipFill>
          <p:spPr bwMode="auto">
            <a:xfrm>
              <a:off x="5329" y="2031"/>
              <a:ext cx="414" cy="98"/>
            </a:xfrm>
            <a:prstGeom prst="rect">
              <a:avLst/>
            </a:prstGeom>
            <a:noFill/>
            <a:ln w="9525">
              <a:noFill/>
              <a:miter lim="800000"/>
              <a:headEnd/>
              <a:tailEnd/>
            </a:ln>
          </p:spPr>
        </p:pic>
        <p:pic>
          <p:nvPicPr>
            <p:cNvPr id="44051" name="Picture 95" descr="mentor-graphics"/>
            <p:cNvPicPr>
              <a:picLocks noChangeAspect="1" noChangeArrowheads="1"/>
            </p:cNvPicPr>
            <p:nvPr/>
          </p:nvPicPr>
          <p:blipFill>
            <a:blip r:embed="rId11"/>
            <a:srcRect/>
            <a:stretch>
              <a:fillRect/>
            </a:stretch>
          </p:blipFill>
          <p:spPr bwMode="auto">
            <a:xfrm>
              <a:off x="4890" y="2033"/>
              <a:ext cx="415" cy="144"/>
            </a:xfrm>
            <a:prstGeom prst="rect">
              <a:avLst/>
            </a:prstGeom>
            <a:noFill/>
            <a:ln w="9525">
              <a:noFill/>
              <a:miter lim="800000"/>
              <a:headEnd/>
              <a:tailEnd/>
            </a:ln>
          </p:spPr>
        </p:pic>
        <p:pic>
          <p:nvPicPr>
            <p:cNvPr id="44052" name="Picture 96" descr="Cadence"/>
            <p:cNvPicPr>
              <a:picLocks noChangeAspect="1" noChangeArrowheads="1"/>
            </p:cNvPicPr>
            <p:nvPr/>
          </p:nvPicPr>
          <p:blipFill>
            <a:blip r:embed="rId12"/>
            <a:srcRect/>
            <a:stretch>
              <a:fillRect/>
            </a:stretch>
          </p:blipFill>
          <p:spPr bwMode="auto">
            <a:xfrm>
              <a:off x="4463" y="2034"/>
              <a:ext cx="416" cy="101"/>
            </a:xfrm>
            <a:prstGeom prst="rect">
              <a:avLst/>
            </a:prstGeom>
            <a:solidFill>
              <a:schemeClr val="bg2"/>
            </a:solidFill>
            <a:ln w="9525">
              <a:noFill/>
              <a:miter lim="800000"/>
              <a:headEnd/>
              <a:tailEnd/>
            </a:ln>
          </p:spPr>
        </p:pic>
      </p:grpSp>
      <p:sp>
        <p:nvSpPr>
          <p:cNvPr id="44035" name="Rectangle 97"/>
          <p:cNvSpPr>
            <a:spLocks noGrp="1" noChangeArrowheads="1"/>
          </p:cNvSpPr>
          <p:nvPr>
            <p:ph type="body" idx="4294967295"/>
          </p:nvPr>
        </p:nvSpPr>
        <p:spPr>
          <a:xfrm>
            <a:off x="5211763" y="1123950"/>
            <a:ext cx="3932237" cy="1854200"/>
          </a:xfrm>
          <a:noFill/>
        </p:spPr>
        <p:txBody>
          <a:bodyPr/>
          <a:lstStyle/>
          <a:p>
            <a:pPr marL="396875" indent="-396875" eaLnBrk="1" hangingPunct="1">
              <a:tabLst>
                <a:tab pos="1344613" algn="l"/>
              </a:tabLst>
            </a:pPr>
            <a:r>
              <a:rPr lang="en-US" sz="1800">
                <a:ea typeface="Arial" pitchFamily="-110" charset="0"/>
              </a:rPr>
              <a:t>Provide work-in-process data management across all popular mechanical and electrical CAD tools </a:t>
            </a:r>
          </a:p>
        </p:txBody>
      </p:sp>
      <p:sp>
        <p:nvSpPr>
          <p:cNvPr id="44036" name="Rectangle 99"/>
          <p:cNvSpPr>
            <a:spLocks noChangeArrowheads="1"/>
          </p:cNvSpPr>
          <p:nvPr/>
        </p:nvSpPr>
        <p:spPr bwMode="auto">
          <a:xfrm>
            <a:off x="5116513" y="3856038"/>
            <a:ext cx="4027487" cy="2482850"/>
          </a:xfrm>
          <a:prstGeom prst="rect">
            <a:avLst/>
          </a:prstGeom>
          <a:noFill/>
          <a:ln w="9525">
            <a:noFill/>
            <a:miter lim="800000"/>
            <a:headEnd/>
            <a:tailEnd/>
          </a:ln>
        </p:spPr>
        <p:txBody>
          <a:bodyPr>
            <a:prstTxWarp prst="textNoShape">
              <a:avLst/>
            </a:prstTxWarp>
          </a:bodyPr>
          <a:lstStyle/>
          <a:p>
            <a:pPr eaLnBrk="1" hangingPunct="1">
              <a:lnSpc>
                <a:spcPct val="90000"/>
              </a:lnSpc>
              <a:spcBef>
                <a:spcPct val="40000"/>
              </a:spcBef>
              <a:buFontTx/>
              <a:buBlip>
                <a:blip r:embed="rId13"/>
              </a:buBlip>
            </a:pPr>
            <a:r>
              <a:rPr lang="en-US" b="1"/>
              <a:t>Support for CATIA V6 – CATIA V5 Coexistence</a:t>
            </a:r>
          </a:p>
          <a:p>
            <a:pPr eaLnBrk="1" hangingPunct="1">
              <a:lnSpc>
                <a:spcPct val="90000"/>
              </a:lnSpc>
              <a:spcBef>
                <a:spcPct val="40000"/>
              </a:spcBef>
              <a:buFontTx/>
              <a:buBlip>
                <a:blip r:embed="rId13"/>
              </a:buBlip>
            </a:pPr>
            <a:endParaRPr lang="en-US" b="1"/>
          </a:p>
          <a:p>
            <a:pPr eaLnBrk="1" hangingPunct="1">
              <a:lnSpc>
                <a:spcPct val="90000"/>
              </a:lnSpc>
              <a:spcBef>
                <a:spcPct val="40000"/>
              </a:spcBef>
              <a:buFontTx/>
              <a:buBlip>
                <a:blip r:embed="rId13"/>
              </a:buBlip>
            </a:pPr>
            <a:r>
              <a:rPr lang="en-US" b="1"/>
              <a:t>Complete collaboration with V6 applications </a:t>
            </a:r>
          </a:p>
          <a:p>
            <a:pPr marL="742950" lvl="1" indent="-285750" eaLnBrk="1" hangingPunct="1">
              <a:lnSpc>
                <a:spcPct val="90000"/>
              </a:lnSpc>
              <a:spcBef>
                <a:spcPct val="30000"/>
              </a:spcBef>
              <a:buFontTx/>
              <a:buBlip>
                <a:blip r:embed="rId14"/>
              </a:buBlip>
            </a:pPr>
            <a:r>
              <a:rPr lang="en-US"/>
              <a:t>Multi-CAD 3D Live Navigation</a:t>
            </a:r>
          </a:p>
          <a:p>
            <a:pPr marL="742950" lvl="1" indent="-285750" eaLnBrk="1" hangingPunct="1">
              <a:lnSpc>
                <a:spcPct val="90000"/>
              </a:lnSpc>
              <a:spcBef>
                <a:spcPct val="30000"/>
              </a:spcBef>
              <a:buFontTx/>
              <a:buBlip>
                <a:blip r:embed="rId14"/>
              </a:buBlip>
            </a:pPr>
            <a:r>
              <a:rPr lang="en-US"/>
              <a:t>Composite EBOM</a:t>
            </a:r>
          </a:p>
          <a:p>
            <a:pPr marL="742950" lvl="1" indent="-285750" eaLnBrk="1" hangingPunct="1">
              <a:lnSpc>
                <a:spcPct val="90000"/>
              </a:lnSpc>
              <a:spcBef>
                <a:spcPct val="30000"/>
              </a:spcBef>
              <a:buFontTx/>
              <a:buBlip>
                <a:blip r:embed="rId14"/>
              </a:buBlip>
            </a:pPr>
            <a:r>
              <a:rPr lang="en-US"/>
              <a:t>Digital Review and Synthesis</a:t>
            </a:r>
          </a:p>
        </p:txBody>
      </p:sp>
      <p:pic>
        <p:nvPicPr>
          <p:cNvPr id="44037" name="Picture 6"/>
          <p:cNvPicPr>
            <a:picLocks noChangeAspect="1" noChangeArrowheads="1"/>
          </p:cNvPicPr>
          <p:nvPr/>
        </p:nvPicPr>
        <p:blipFill>
          <a:blip r:embed="rId15"/>
          <a:srcRect/>
          <a:stretch>
            <a:fillRect/>
          </a:stretch>
        </p:blipFill>
        <p:spPr bwMode="auto">
          <a:xfrm>
            <a:off x="584200" y="1827213"/>
            <a:ext cx="2779713" cy="2082800"/>
          </a:xfrm>
          <a:prstGeom prst="rect">
            <a:avLst/>
          </a:prstGeom>
          <a:noFill/>
          <a:ln w="9525">
            <a:noFill/>
            <a:miter lim="800000"/>
            <a:headEnd/>
            <a:tailEnd/>
          </a:ln>
        </p:spPr>
      </p:pic>
      <p:pic>
        <p:nvPicPr>
          <p:cNvPr id="44038" name="Picture 7"/>
          <p:cNvPicPr>
            <a:picLocks noChangeAspect="1" noChangeArrowheads="1"/>
          </p:cNvPicPr>
          <p:nvPr/>
        </p:nvPicPr>
        <p:blipFill>
          <a:blip r:embed="rId16"/>
          <a:srcRect/>
          <a:stretch>
            <a:fillRect/>
          </a:stretch>
        </p:blipFill>
        <p:spPr bwMode="auto">
          <a:xfrm>
            <a:off x="1028700" y="2251075"/>
            <a:ext cx="3475038" cy="2609850"/>
          </a:xfrm>
          <a:prstGeom prst="rect">
            <a:avLst/>
          </a:prstGeom>
          <a:noFill/>
          <a:ln w="9525">
            <a:noFill/>
            <a:miter lim="800000"/>
            <a:headEnd/>
            <a:tailEnd/>
          </a:ln>
        </p:spPr>
      </p:pic>
      <p:sp>
        <p:nvSpPr>
          <p:cNvPr id="44039" name="Rectangle 21"/>
          <p:cNvSpPr>
            <a:spLocks noChangeArrowheads="1"/>
          </p:cNvSpPr>
          <p:nvPr/>
        </p:nvSpPr>
        <p:spPr bwMode="auto">
          <a:xfrm>
            <a:off x="768350" y="150813"/>
            <a:ext cx="8229600" cy="450850"/>
          </a:xfrm>
          <a:prstGeom prst="rect">
            <a:avLst/>
          </a:prstGeom>
          <a:noFill/>
          <a:ln w="9525">
            <a:noFill/>
            <a:miter lim="800000"/>
            <a:headEnd/>
            <a:tailEnd/>
          </a:ln>
        </p:spPr>
        <p:txBody>
          <a:bodyPr lIns="0" tIns="0" rIns="0" bIns="0" anchor="b">
            <a:prstTxWarp prst="textNoShape">
              <a:avLst/>
            </a:prstTxWarp>
          </a:bodyPr>
          <a:lstStyle/>
          <a:p>
            <a:pPr eaLnBrk="1" hangingPunct="1">
              <a:lnSpc>
                <a:spcPct val="90000"/>
              </a:lnSpc>
              <a:spcBef>
                <a:spcPct val="0"/>
              </a:spcBef>
            </a:pPr>
            <a:r>
              <a:rPr lang="en-US" sz="2600" b="1"/>
              <a:t>Multi-CAD Collaboration</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a:ea typeface="Arial" pitchFamily="-110" charset="0"/>
              </a:rPr>
              <a:t>V6 PLM Extensibility Model</a:t>
            </a:r>
          </a:p>
        </p:txBody>
      </p:sp>
      <p:graphicFrame>
        <p:nvGraphicFramePr>
          <p:cNvPr id="24578" name="Object 3"/>
          <p:cNvGraphicFramePr>
            <a:graphicFrameLocks noChangeAspect="1"/>
          </p:cNvGraphicFramePr>
          <p:nvPr>
            <p:ph idx="1"/>
          </p:nvPr>
        </p:nvGraphicFramePr>
        <p:xfrm>
          <a:off x="0" y="1676400"/>
          <a:ext cx="7094538" cy="4343400"/>
        </p:xfrm>
        <a:graphic>
          <a:graphicData uri="http://schemas.openxmlformats.org/presentationml/2006/ole">
            <p:oleObj spid="_x0000_s24578" name="PhotoImpact" r:id="rId3" imgW="12190476" imgH="6123810" progId="">
              <p:embed/>
            </p:oleObj>
          </a:graphicData>
        </a:graphic>
      </p:graphicFrame>
      <p:grpSp>
        <p:nvGrpSpPr>
          <p:cNvPr id="24580" name="Group 4"/>
          <p:cNvGrpSpPr>
            <a:grpSpLocks/>
          </p:cNvGrpSpPr>
          <p:nvPr/>
        </p:nvGrpSpPr>
        <p:grpSpPr bwMode="auto">
          <a:xfrm>
            <a:off x="7162800" y="4572000"/>
            <a:ext cx="1981200" cy="1403350"/>
            <a:chOff x="4512" y="2880"/>
            <a:chExt cx="1248" cy="884"/>
          </a:xfrm>
        </p:grpSpPr>
        <p:sp>
          <p:nvSpPr>
            <p:cNvPr id="24595" name="Rectangle 5"/>
            <p:cNvSpPr>
              <a:spLocks noChangeArrowheads="1"/>
            </p:cNvSpPr>
            <p:nvPr/>
          </p:nvSpPr>
          <p:spPr bwMode="auto">
            <a:xfrm>
              <a:off x="4650" y="3149"/>
              <a:ext cx="1110" cy="403"/>
            </a:xfrm>
            <a:prstGeom prst="rect">
              <a:avLst/>
            </a:prstGeom>
            <a:solidFill>
              <a:srgbClr val="009900"/>
            </a:solidFill>
            <a:ln w="9525">
              <a:noFill/>
              <a:miter lim="800000"/>
              <a:headEnd/>
              <a:tailEnd/>
            </a:ln>
          </p:spPr>
          <p:txBody>
            <a:bodyPr>
              <a:prstTxWarp prst="textNoShape">
                <a:avLst/>
              </a:prstTxWarp>
              <a:spAutoFit/>
            </a:bodyPr>
            <a:lstStyle/>
            <a:p>
              <a:pPr eaLnBrk="1" hangingPunct="1">
                <a:spcBef>
                  <a:spcPct val="0"/>
                </a:spcBef>
              </a:pPr>
              <a:r>
                <a:rPr lang="en-US" sz="1200" b="1">
                  <a:solidFill>
                    <a:schemeClr val="bg1"/>
                  </a:solidFill>
                </a:rPr>
                <a:t>Create or Customize Business Logic, and IP Modelers</a:t>
              </a:r>
              <a:endParaRPr lang="en-US" sz="1200" i="1">
                <a:solidFill>
                  <a:schemeClr val="bg1"/>
                </a:solidFill>
              </a:endParaRPr>
            </a:p>
          </p:txBody>
        </p:sp>
        <p:sp>
          <p:nvSpPr>
            <p:cNvPr id="24596" name="AutoShape 6"/>
            <p:cNvSpPr>
              <a:spLocks/>
            </p:cNvSpPr>
            <p:nvPr/>
          </p:nvSpPr>
          <p:spPr bwMode="auto">
            <a:xfrm>
              <a:off x="4512" y="2880"/>
              <a:ext cx="144" cy="884"/>
            </a:xfrm>
            <a:prstGeom prst="rightBrace">
              <a:avLst>
                <a:gd name="adj1" fmla="val 51157"/>
                <a:gd name="adj2" fmla="val 50000"/>
              </a:avLst>
            </a:prstGeom>
            <a:solidFill>
              <a:srgbClr val="009900"/>
            </a:solidFill>
            <a:ln w="9525">
              <a:noFill/>
              <a:round/>
              <a:headEnd/>
              <a:tailEnd/>
            </a:ln>
          </p:spPr>
          <p:txBody>
            <a:bodyPr wrap="none" anchor="ctr">
              <a:prstTxWarp prst="textNoShape">
                <a:avLst/>
              </a:prstTxWarp>
            </a:bodyPr>
            <a:lstStyle/>
            <a:p>
              <a:endParaRPr lang="en-US"/>
            </a:p>
          </p:txBody>
        </p:sp>
      </p:grpSp>
      <p:grpSp>
        <p:nvGrpSpPr>
          <p:cNvPr id="24581" name="Group 7"/>
          <p:cNvGrpSpPr>
            <a:grpSpLocks/>
          </p:cNvGrpSpPr>
          <p:nvPr/>
        </p:nvGrpSpPr>
        <p:grpSpPr bwMode="auto">
          <a:xfrm>
            <a:off x="7162800" y="3505200"/>
            <a:ext cx="1981200" cy="990600"/>
            <a:chOff x="4512" y="2208"/>
            <a:chExt cx="1248" cy="624"/>
          </a:xfrm>
        </p:grpSpPr>
        <p:sp>
          <p:nvSpPr>
            <p:cNvPr id="24593" name="Rectangle 8"/>
            <p:cNvSpPr>
              <a:spLocks noChangeArrowheads="1"/>
            </p:cNvSpPr>
            <p:nvPr/>
          </p:nvSpPr>
          <p:spPr bwMode="auto">
            <a:xfrm>
              <a:off x="4650" y="2352"/>
              <a:ext cx="1110" cy="288"/>
            </a:xfrm>
            <a:prstGeom prst="rect">
              <a:avLst/>
            </a:prstGeom>
            <a:solidFill>
              <a:srgbClr val="9966FF">
                <a:alpha val="83136"/>
              </a:srgbClr>
            </a:solidFill>
            <a:ln w="9525">
              <a:noFill/>
              <a:miter lim="800000"/>
              <a:headEnd/>
              <a:tailEnd/>
            </a:ln>
          </p:spPr>
          <p:txBody>
            <a:bodyPr>
              <a:prstTxWarp prst="textNoShape">
                <a:avLst/>
              </a:prstTxWarp>
              <a:spAutoFit/>
            </a:bodyPr>
            <a:lstStyle/>
            <a:p>
              <a:pPr eaLnBrk="1" hangingPunct="1">
                <a:spcBef>
                  <a:spcPct val="0"/>
                </a:spcBef>
              </a:pPr>
              <a:r>
                <a:rPr lang="en-US" sz="1200" b="1">
                  <a:solidFill>
                    <a:schemeClr val="bg1"/>
                  </a:solidFill>
                </a:rPr>
                <a:t>Create or Customize Data and UI Models</a:t>
              </a:r>
              <a:endParaRPr lang="en-US" sz="1200" b="1" i="1">
                <a:solidFill>
                  <a:schemeClr val="bg1"/>
                </a:solidFill>
              </a:endParaRPr>
            </a:p>
          </p:txBody>
        </p:sp>
        <p:sp>
          <p:nvSpPr>
            <p:cNvPr id="24594" name="AutoShape 9"/>
            <p:cNvSpPr>
              <a:spLocks/>
            </p:cNvSpPr>
            <p:nvPr/>
          </p:nvSpPr>
          <p:spPr bwMode="auto">
            <a:xfrm>
              <a:off x="4512" y="2208"/>
              <a:ext cx="144" cy="624"/>
            </a:xfrm>
            <a:prstGeom prst="rightBrace">
              <a:avLst>
                <a:gd name="adj1" fmla="val 36111"/>
                <a:gd name="adj2" fmla="val 50000"/>
              </a:avLst>
            </a:prstGeom>
            <a:solidFill>
              <a:srgbClr val="9966FF"/>
            </a:solidFill>
            <a:ln w="9525">
              <a:noFill/>
              <a:round/>
              <a:headEnd/>
              <a:tailEnd/>
            </a:ln>
          </p:spPr>
          <p:txBody>
            <a:bodyPr wrap="none" anchor="ctr">
              <a:prstTxWarp prst="textNoShape">
                <a:avLst/>
              </a:prstTxWarp>
            </a:bodyPr>
            <a:lstStyle/>
            <a:p>
              <a:endParaRPr lang="en-US"/>
            </a:p>
          </p:txBody>
        </p:sp>
      </p:grpSp>
      <p:grpSp>
        <p:nvGrpSpPr>
          <p:cNvPr id="24582" name="Group 10"/>
          <p:cNvGrpSpPr>
            <a:grpSpLocks/>
          </p:cNvGrpSpPr>
          <p:nvPr/>
        </p:nvGrpSpPr>
        <p:grpSpPr bwMode="auto">
          <a:xfrm>
            <a:off x="7162800" y="2438400"/>
            <a:ext cx="1981200" cy="990600"/>
            <a:chOff x="4512" y="1536"/>
            <a:chExt cx="1248" cy="624"/>
          </a:xfrm>
        </p:grpSpPr>
        <p:sp>
          <p:nvSpPr>
            <p:cNvPr id="24591" name="Rectangle 11"/>
            <p:cNvSpPr>
              <a:spLocks noChangeArrowheads="1"/>
            </p:cNvSpPr>
            <p:nvPr/>
          </p:nvSpPr>
          <p:spPr bwMode="auto">
            <a:xfrm>
              <a:off x="4655" y="1565"/>
              <a:ext cx="1105" cy="403"/>
            </a:xfrm>
            <a:prstGeom prst="rect">
              <a:avLst/>
            </a:prstGeom>
            <a:solidFill>
              <a:srgbClr val="EB8B18"/>
            </a:solidFill>
            <a:ln w="9525">
              <a:noFill/>
              <a:miter lim="800000"/>
              <a:headEnd/>
              <a:tailEnd/>
            </a:ln>
          </p:spPr>
          <p:txBody>
            <a:bodyPr>
              <a:prstTxWarp prst="textNoShape">
                <a:avLst/>
              </a:prstTxWarp>
              <a:spAutoFit/>
            </a:bodyPr>
            <a:lstStyle/>
            <a:p>
              <a:pPr eaLnBrk="1" hangingPunct="1">
                <a:spcBef>
                  <a:spcPct val="0"/>
                </a:spcBef>
              </a:pPr>
              <a:r>
                <a:rPr lang="en-US" sz="1200" b="1">
                  <a:solidFill>
                    <a:schemeClr val="bg1"/>
                  </a:solidFill>
                </a:rPr>
                <a:t>Create or Customize PLM Business Processes</a:t>
              </a:r>
              <a:endParaRPr lang="en-US" sz="1200" i="1">
                <a:solidFill>
                  <a:schemeClr val="bg1"/>
                </a:solidFill>
              </a:endParaRPr>
            </a:p>
          </p:txBody>
        </p:sp>
        <p:sp>
          <p:nvSpPr>
            <p:cNvPr id="24592" name="AutoShape 12"/>
            <p:cNvSpPr>
              <a:spLocks/>
            </p:cNvSpPr>
            <p:nvPr/>
          </p:nvSpPr>
          <p:spPr bwMode="auto">
            <a:xfrm>
              <a:off x="4512" y="1536"/>
              <a:ext cx="144" cy="624"/>
            </a:xfrm>
            <a:prstGeom prst="rightBrace">
              <a:avLst>
                <a:gd name="adj1" fmla="val 36111"/>
                <a:gd name="adj2" fmla="val 50000"/>
              </a:avLst>
            </a:prstGeom>
            <a:solidFill>
              <a:srgbClr val="EB8B18"/>
            </a:solidFill>
            <a:ln w="9525">
              <a:noFill/>
              <a:round/>
              <a:headEnd/>
              <a:tailEnd/>
            </a:ln>
          </p:spPr>
          <p:txBody>
            <a:bodyPr wrap="none" anchor="ctr">
              <a:prstTxWarp prst="textNoShape">
                <a:avLst/>
              </a:prstTxWarp>
            </a:bodyPr>
            <a:lstStyle/>
            <a:p>
              <a:endParaRPr lang="en-US"/>
            </a:p>
          </p:txBody>
        </p:sp>
      </p:grpSp>
      <p:grpSp>
        <p:nvGrpSpPr>
          <p:cNvPr id="24583" name="Group 13"/>
          <p:cNvGrpSpPr>
            <a:grpSpLocks/>
          </p:cNvGrpSpPr>
          <p:nvPr/>
        </p:nvGrpSpPr>
        <p:grpSpPr bwMode="auto">
          <a:xfrm>
            <a:off x="7162800" y="1676400"/>
            <a:ext cx="1981200" cy="762000"/>
            <a:chOff x="4512" y="1104"/>
            <a:chExt cx="1248" cy="432"/>
          </a:xfrm>
        </p:grpSpPr>
        <p:sp>
          <p:nvSpPr>
            <p:cNvPr id="24589" name="Rectangle 14"/>
            <p:cNvSpPr>
              <a:spLocks noChangeArrowheads="1"/>
            </p:cNvSpPr>
            <p:nvPr/>
          </p:nvSpPr>
          <p:spPr bwMode="auto">
            <a:xfrm>
              <a:off x="4656" y="1152"/>
              <a:ext cx="1104" cy="259"/>
            </a:xfrm>
            <a:prstGeom prst="rect">
              <a:avLst/>
            </a:prstGeom>
            <a:solidFill>
              <a:srgbClr val="0A50A1"/>
            </a:solidFill>
            <a:ln w="9525">
              <a:noFill/>
              <a:miter lim="800000"/>
              <a:headEnd/>
              <a:tailEnd/>
            </a:ln>
          </p:spPr>
          <p:txBody>
            <a:bodyPr>
              <a:prstTxWarp prst="textNoShape">
                <a:avLst/>
              </a:prstTxWarp>
              <a:spAutoFit/>
            </a:bodyPr>
            <a:lstStyle/>
            <a:p>
              <a:pPr eaLnBrk="1" hangingPunct="1">
                <a:spcBef>
                  <a:spcPct val="0"/>
                </a:spcBef>
              </a:pPr>
              <a:r>
                <a:rPr lang="en-US" sz="1200" b="1">
                  <a:solidFill>
                    <a:schemeClr val="bg1"/>
                  </a:solidFill>
                </a:rPr>
                <a:t>Customize PLM SOA User Experience </a:t>
              </a:r>
              <a:endParaRPr lang="en-US" sz="1000" b="1">
                <a:solidFill>
                  <a:schemeClr val="bg1"/>
                </a:solidFill>
              </a:endParaRPr>
            </a:p>
          </p:txBody>
        </p:sp>
        <p:sp>
          <p:nvSpPr>
            <p:cNvPr id="24590" name="AutoShape 15"/>
            <p:cNvSpPr>
              <a:spLocks/>
            </p:cNvSpPr>
            <p:nvPr/>
          </p:nvSpPr>
          <p:spPr bwMode="auto">
            <a:xfrm>
              <a:off x="4512" y="1104"/>
              <a:ext cx="144" cy="432"/>
            </a:xfrm>
            <a:prstGeom prst="rightBrace">
              <a:avLst>
                <a:gd name="adj1" fmla="val 25000"/>
                <a:gd name="adj2" fmla="val 50000"/>
              </a:avLst>
            </a:prstGeom>
            <a:solidFill>
              <a:srgbClr val="0A50A1"/>
            </a:solidFill>
            <a:ln w="9525">
              <a:noFill/>
              <a:round/>
              <a:headEnd/>
              <a:tailEnd/>
            </a:ln>
          </p:spPr>
          <p:txBody>
            <a:bodyPr wrap="none" anchor="ctr">
              <a:prstTxWarp prst="textNoShape">
                <a:avLst/>
              </a:prstTxWarp>
            </a:bodyPr>
            <a:lstStyle/>
            <a:p>
              <a:endParaRPr lang="en-US"/>
            </a:p>
          </p:txBody>
        </p:sp>
      </p:grpSp>
      <p:grpSp>
        <p:nvGrpSpPr>
          <p:cNvPr id="24584" name="Group 16"/>
          <p:cNvGrpSpPr>
            <a:grpSpLocks/>
          </p:cNvGrpSpPr>
          <p:nvPr/>
        </p:nvGrpSpPr>
        <p:grpSpPr bwMode="auto">
          <a:xfrm>
            <a:off x="0" y="1524000"/>
            <a:ext cx="1600200" cy="914400"/>
            <a:chOff x="0" y="960"/>
            <a:chExt cx="1008" cy="576"/>
          </a:xfrm>
        </p:grpSpPr>
        <p:grpSp>
          <p:nvGrpSpPr>
            <p:cNvPr id="24585" name="Group 17"/>
            <p:cNvGrpSpPr>
              <a:grpSpLocks/>
            </p:cNvGrpSpPr>
            <p:nvPr/>
          </p:nvGrpSpPr>
          <p:grpSpPr bwMode="auto">
            <a:xfrm rot="-5400000">
              <a:off x="216" y="1080"/>
              <a:ext cx="240" cy="672"/>
              <a:chOff x="144" y="528"/>
              <a:chExt cx="240" cy="816"/>
            </a:xfrm>
          </p:grpSpPr>
          <p:sp>
            <p:nvSpPr>
              <p:cNvPr id="24587" name="Rectangle 18"/>
              <p:cNvSpPr>
                <a:spLocks noChangeArrowheads="1"/>
              </p:cNvSpPr>
              <p:nvPr/>
            </p:nvSpPr>
            <p:spPr bwMode="auto">
              <a:xfrm>
                <a:off x="144" y="528"/>
                <a:ext cx="240" cy="816"/>
              </a:xfrm>
              <a:prstGeom prst="rect">
                <a:avLst/>
              </a:prstGeom>
              <a:noFill/>
              <a:ln w="9525">
                <a:noFill/>
                <a:miter lim="800000"/>
                <a:headEnd/>
                <a:tailEnd/>
              </a:ln>
            </p:spPr>
            <p:txBody>
              <a:bodyPr lIns="90000" tIns="46800" rIns="36000" bIns="46800" anchor="ctr">
                <a:prstTxWarp prst="textNoShape">
                  <a:avLst/>
                </a:prstTxWarp>
                <a:spAutoFit/>
              </a:bodyPr>
              <a:lstStyle/>
              <a:p>
                <a:endParaRPr lang="en-US"/>
              </a:p>
            </p:txBody>
          </p:sp>
          <p:sp>
            <p:nvSpPr>
              <p:cNvPr id="24588" name="AutoShape 19"/>
              <p:cNvSpPr>
                <a:spLocks/>
              </p:cNvSpPr>
              <p:nvPr/>
            </p:nvSpPr>
            <p:spPr bwMode="auto">
              <a:xfrm>
                <a:off x="192" y="624"/>
                <a:ext cx="144" cy="672"/>
              </a:xfrm>
              <a:prstGeom prst="rightBrace">
                <a:avLst>
                  <a:gd name="adj1" fmla="val 38889"/>
                  <a:gd name="adj2" fmla="val 50000"/>
                </a:avLst>
              </a:prstGeom>
              <a:solidFill>
                <a:srgbClr val="CC3300"/>
              </a:solidFill>
              <a:ln w="9525">
                <a:noFill/>
                <a:round/>
                <a:headEnd/>
                <a:tailEnd/>
              </a:ln>
            </p:spPr>
            <p:txBody>
              <a:bodyPr wrap="none" anchor="ctr">
                <a:prstTxWarp prst="textNoShape">
                  <a:avLst/>
                </a:prstTxWarp>
              </a:bodyPr>
              <a:lstStyle/>
              <a:p>
                <a:endParaRPr lang="en-US"/>
              </a:p>
            </p:txBody>
          </p:sp>
        </p:grpSp>
        <p:sp>
          <p:nvSpPr>
            <p:cNvPr id="24586" name="Rectangle 20"/>
            <p:cNvSpPr>
              <a:spLocks noChangeArrowheads="1"/>
            </p:cNvSpPr>
            <p:nvPr/>
          </p:nvSpPr>
          <p:spPr bwMode="auto">
            <a:xfrm>
              <a:off x="0" y="960"/>
              <a:ext cx="1008" cy="403"/>
            </a:xfrm>
            <a:prstGeom prst="rect">
              <a:avLst/>
            </a:prstGeom>
            <a:solidFill>
              <a:srgbClr val="CC3300"/>
            </a:solidFill>
            <a:ln w="9525">
              <a:noFill/>
              <a:miter lim="800000"/>
              <a:headEnd/>
              <a:tailEnd/>
            </a:ln>
          </p:spPr>
          <p:txBody>
            <a:bodyPr>
              <a:prstTxWarp prst="textNoShape">
                <a:avLst/>
              </a:prstTxWarp>
              <a:spAutoFit/>
            </a:bodyPr>
            <a:lstStyle/>
            <a:p>
              <a:pPr eaLnBrk="1" hangingPunct="1">
                <a:spcBef>
                  <a:spcPct val="0"/>
                </a:spcBef>
              </a:pPr>
              <a:r>
                <a:rPr lang="en-US" sz="1200" b="1">
                  <a:solidFill>
                    <a:schemeClr val="bg1"/>
                  </a:solidFill>
                </a:rPr>
                <a:t>Create or Customize Connectors</a:t>
              </a:r>
              <a:endParaRPr lang="en-US" sz="1200" b="1" i="1">
                <a:solidFill>
                  <a:schemeClr val="bg1"/>
                </a:solidFill>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p:cNvSpPr>
            <a:spLocks noChangeArrowheads="1"/>
          </p:cNvSpPr>
          <p:nvPr/>
        </p:nvSpPr>
        <p:spPr bwMode="auto">
          <a:xfrm>
            <a:off x="645192" y="2579914"/>
            <a:ext cx="7772400" cy="1752600"/>
          </a:xfrm>
          <a:prstGeom prst="flowChartAlternateProcess">
            <a:avLst/>
          </a:prstGeom>
          <a:solidFill>
            <a:schemeClr val="accent3">
              <a:alpha val="58000"/>
            </a:schemeClr>
          </a:solidFill>
          <a:ln w="9525">
            <a:solidFill>
              <a:schemeClr val="bg2"/>
            </a:solidFill>
            <a:miter lim="800000"/>
            <a:headEnd/>
            <a:tailEnd/>
          </a:ln>
          <a:effectLst/>
        </p:spPr>
        <p:txBody>
          <a:bodyPr wrap="none" anchor="ctr"/>
          <a:lstStyle/>
          <a:p>
            <a:pPr>
              <a:defRPr/>
            </a:pPr>
            <a:endParaRPr lang="en-US" sz="1100"/>
          </a:p>
        </p:txBody>
      </p:sp>
      <p:cxnSp>
        <p:nvCxnSpPr>
          <p:cNvPr id="27" name="Straight Connector 54"/>
          <p:cNvCxnSpPr/>
          <p:nvPr/>
        </p:nvCxnSpPr>
        <p:spPr>
          <a:xfrm rot="5400000">
            <a:off x="7043624" y="3236346"/>
            <a:ext cx="1177925" cy="1588"/>
          </a:xfrm>
          <a:prstGeom prst="line">
            <a:avLst/>
          </a:prstGeom>
          <a:ln w="28575">
            <a:solidFill>
              <a:schemeClr val="accent4">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57"/>
          <p:cNvCxnSpPr/>
          <p:nvPr/>
        </p:nvCxnSpPr>
        <p:spPr>
          <a:xfrm rot="16200000" flipH="1">
            <a:off x="6122875" y="3234758"/>
            <a:ext cx="1173162" cy="0"/>
          </a:xfrm>
          <a:prstGeom prst="line">
            <a:avLst/>
          </a:prstGeom>
          <a:ln w="28575">
            <a:solidFill>
              <a:schemeClr val="accent4">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3" name="Group 45"/>
          <p:cNvGrpSpPr>
            <a:grpSpLocks/>
          </p:cNvGrpSpPr>
          <p:nvPr/>
        </p:nvGrpSpPr>
        <p:grpSpPr bwMode="auto">
          <a:xfrm>
            <a:off x="6188229" y="1679119"/>
            <a:ext cx="1930400" cy="461962"/>
            <a:chOff x="5878287" y="2151063"/>
            <a:chExt cx="1930400" cy="461508"/>
          </a:xfrm>
        </p:grpSpPr>
        <p:sp>
          <p:nvSpPr>
            <p:cNvPr id="10" name="AutoShape 3"/>
            <p:cNvSpPr>
              <a:spLocks noChangeArrowheads="1"/>
            </p:cNvSpPr>
            <p:nvPr/>
          </p:nvSpPr>
          <p:spPr bwMode="auto">
            <a:xfrm rot="5400000">
              <a:off x="6622256" y="1472407"/>
              <a:ext cx="357187" cy="1714500"/>
            </a:xfrm>
            <a:prstGeom prst="bracePair">
              <a:avLst>
                <a:gd name="adj" fmla="val 8333"/>
              </a:avLst>
            </a:prstGeom>
            <a:noFill/>
            <a:ln w="28575">
              <a:solidFill>
                <a:schemeClr val="bg2"/>
              </a:solidFill>
              <a:round/>
              <a:headEnd/>
              <a:tailEnd/>
            </a:ln>
          </p:spPr>
          <p:txBody>
            <a:bodyPr wrap="none" anchor="ctr"/>
            <a:lstStyle/>
            <a:p>
              <a:endParaRPr lang="en-US" sz="1100">
                <a:solidFill>
                  <a:schemeClr val="tx1"/>
                </a:solidFill>
              </a:endParaRPr>
            </a:p>
          </p:txBody>
        </p:sp>
        <p:sp>
          <p:nvSpPr>
            <p:cNvPr id="11" name="Rectangle 44"/>
            <p:cNvSpPr>
              <a:spLocks noChangeArrowheads="1"/>
            </p:cNvSpPr>
            <p:nvPr/>
          </p:nvSpPr>
          <p:spPr bwMode="auto">
            <a:xfrm>
              <a:off x="5878287" y="2322286"/>
              <a:ext cx="1930400" cy="290285"/>
            </a:xfrm>
            <a:prstGeom prst="rect">
              <a:avLst/>
            </a:prstGeom>
            <a:solidFill>
              <a:schemeClr val="bg1">
                <a:alpha val="94901"/>
              </a:schemeClr>
            </a:solidFill>
            <a:ln w="12700" algn="ctr">
              <a:noFill/>
              <a:miter lim="800000"/>
              <a:headEnd/>
              <a:tailEnd/>
            </a:ln>
          </p:spPr>
          <p:txBody>
            <a:bodyPr lIns="36000" tIns="36000" rIns="36000" bIns="36000" anchor="ctr"/>
            <a:lstStyle/>
            <a:p>
              <a:pPr algn="ctr"/>
              <a:endParaRPr lang="en-US">
                <a:solidFill>
                  <a:schemeClr val="tx1"/>
                </a:solidFill>
              </a:endParaRPr>
            </a:p>
          </p:txBody>
        </p:sp>
      </p:grpSp>
      <p:sp>
        <p:nvSpPr>
          <p:cNvPr id="2" name="Titre 1"/>
          <p:cNvSpPr>
            <a:spLocks noGrp="1"/>
          </p:cNvSpPr>
          <p:nvPr>
            <p:ph type="title"/>
          </p:nvPr>
        </p:nvSpPr>
        <p:spPr/>
        <p:txBody>
          <a:bodyPr/>
          <a:lstStyle/>
          <a:p>
            <a:r>
              <a:rPr lang="en-US" sz="2800" dirty="0" smtClean="0"/>
              <a:t>Integrating V6 with External Systems </a:t>
            </a:r>
            <a:endParaRPr lang="fr-FR" sz="2800" dirty="0"/>
          </a:p>
        </p:txBody>
      </p:sp>
      <p:sp>
        <p:nvSpPr>
          <p:cNvPr id="7" name="AutoShape 11"/>
          <p:cNvSpPr>
            <a:spLocks noChangeArrowheads="1"/>
          </p:cNvSpPr>
          <p:nvPr/>
        </p:nvSpPr>
        <p:spPr bwMode="auto">
          <a:xfrm>
            <a:off x="1807256" y="3734027"/>
            <a:ext cx="6199187" cy="438150"/>
          </a:xfrm>
          <a:prstGeom prst="flowChartAlternateProcess">
            <a:avLst/>
          </a:prstGeom>
          <a:solidFill>
            <a:srgbClr val="FFC000"/>
          </a:solidFill>
          <a:ln w="9525" algn="ctr">
            <a:solidFill>
              <a:schemeClr val="bg2"/>
            </a:solidFill>
            <a:miter lim="800000"/>
            <a:headEnd/>
            <a:tailEnd/>
          </a:ln>
        </p:spPr>
        <p:txBody>
          <a:bodyPr wrap="none" anchor="ctr"/>
          <a:lstStyle/>
          <a:p>
            <a:endParaRPr lang="en-US" sz="1100"/>
          </a:p>
        </p:txBody>
      </p:sp>
      <p:sp>
        <p:nvSpPr>
          <p:cNvPr id="8" name="AutoShape 5"/>
          <p:cNvSpPr>
            <a:spLocks noChangeArrowheads="1"/>
          </p:cNvSpPr>
          <p:nvPr/>
        </p:nvSpPr>
        <p:spPr bwMode="auto">
          <a:xfrm>
            <a:off x="6274481" y="1784577"/>
            <a:ext cx="869950" cy="663575"/>
          </a:xfrm>
          <a:prstGeom prst="flowChartAlternateProcess">
            <a:avLst/>
          </a:prstGeom>
          <a:solidFill>
            <a:schemeClr val="accent3">
              <a:lumMod val="95000"/>
            </a:schemeClr>
          </a:solidFill>
          <a:ln w="9525">
            <a:solidFill>
              <a:schemeClr val="tx1"/>
            </a:solidFill>
            <a:miter lim="800000"/>
            <a:headEnd/>
            <a:tailEnd/>
          </a:ln>
          <a:effectLst/>
        </p:spPr>
        <p:txBody>
          <a:bodyPr wrap="none" anchor="ctr"/>
          <a:lstStyle/>
          <a:p>
            <a:pPr>
              <a:defRPr/>
            </a:pPr>
            <a:endParaRPr lang="en-US" sz="1100">
              <a:solidFill>
                <a:schemeClr val="tx1"/>
              </a:solidFill>
            </a:endParaRPr>
          </a:p>
        </p:txBody>
      </p:sp>
      <p:cxnSp>
        <p:nvCxnSpPr>
          <p:cNvPr id="12" name="Straight Connector 62"/>
          <p:cNvCxnSpPr>
            <a:stCxn id="15" idx="6"/>
            <a:endCxn id="34" idx="2"/>
          </p:cNvCxnSpPr>
          <p:nvPr/>
        </p:nvCxnSpPr>
        <p:spPr>
          <a:xfrm>
            <a:off x="2234960" y="3562577"/>
            <a:ext cx="5344446" cy="1588"/>
          </a:xfrm>
          <a:prstGeom prst="line">
            <a:avLst/>
          </a:prstGeom>
          <a:ln w="28575">
            <a:solidFill>
              <a:schemeClr val="accent4">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50"/>
          <p:cNvCxnSpPr/>
          <p:nvPr/>
        </p:nvCxnSpPr>
        <p:spPr>
          <a:xfrm rot="5400000" flipH="1" flipV="1">
            <a:off x="1597578" y="3236346"/>
            <a:ext cx="1166813" cy="0"/>
          </a:xfrm>
          <a:prstGeom prst="line">
            <a:avLst/>
          </a:prstGeom>
          <a:ln w="28575">
            <a:solidFill>
              <a:schemeClr val="accent4">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Rectangle 40"/>
          <p:cNvSpPr>
            <a:spLocks noChangeArrowheads="1"/>
          </p:cNvSpPr>
          <p:nvPr/>
        </p:nvSpPr>
        <p:spPr bwMode="auto">
          <a:xfrm>
            <a:off x="6122081" y="1840139"/>
            <a:ext cx="1174750" cy="646113"/>
          </a:xfrm>
          <a:prstGeom prst="rect">
            <a:avLst/>
          </a:prstGeom>
          <a:noFill/>
          <a:ln w="9525" algn="ctr">
            <a:noFill/>
            <a:miter lim="800000"/>
            <a:headEnd/>
            <a:tailEnd/>
          </a:ln>
        </p:spPr>
        <p:txBody>
          <a:bodyPr>
            <a:spAutoFit/>
          </a:bodyPr>
          <a:lstStyle/>
          <a:p>
            <a:pPr algn="ctr"/>
            <a:r>
              <a:rPr lang="en-US" sz="900" b="1">
                <a:solidFill>
                  <a:schemeClr val="tx1"/>
                </a:solidFill>
              </a:rPr>
              <a:t>Heterogeneous Collaborative Design &amp; Engineering</a:t>
            </a:r>
          </a:p>
        </p:txBody>
      </p:sp>
      <p:sp>
        <p:nvSpPr>
          <p:cNvPr id="15" name="Oval 42"/>
          <p:cNvSpPr>
            <a:spLocks noChangeArrowheads="1"/>
          </p:cNvSpPr>
          <p:nvPr/>
        </p:nvSpPr>
        <p:spPr bwMode="auto">
          <a:xfrm>
            <a:off x="2128597" y="3511777"/>
            <a:ext cx="106363" cy="101600"/>
          </a:xfrm>
          <a:prstGeom prst="ellipse">
            <a:avLst/>
          </a:prstGeom>
          <a:solidFill>
            <a:schemeClr val="bg2"/>
          </a:solidFill>
          <a:ln w="9525">
            <a:solidFill>
              <a:schemeClr val="bg2"/>
            </a:solidFill>
            <a:round/>
            <a:headEnd/>
            <a:tailEnd/>
          </a:ln>
        </p:spPr>
        <p:txBody>
          <a:bodyPr wrap="none" anchor="ctr"/>
          <a:lstStyle/>
          <a:p>
            <a:endParaRPr lang="en-US" sz="1100"/>
          </a:p>
        </p:txBody>
      </p:sp>
      <p:cxnSp>
        <p:nvCxnSpPr>
          <p:cNvPr id="16" name="Straight Connector 68"/>
          <p:cNvCxnSpPr>
            <a:endCxn id="35" idx="2"/>
          </p:cNvCxnSpPr>
          <p:nvPr/>
        </p:nvCxnSpPr>
        <p:spPr>
          <a:xfrm flipV="1">
            <a:off x="2821668" y="3249839"/>
            <a:ext cx="4757738" cy="0"/>
          </a:xfrm>
          <a:prstGeom prst="line">
            <a:avLst/>
          </a:prstGeom>
          <a:ln w="28575">
            <a:solidFill>
              <a:schemeClr val="accent4">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71"/>
          <p:cNvCxnSpPr/>
          <p:nvPr/>
        </p:nvCxnSpPr>
        <p:spPr>
          <a:xfrm>
            <a:off x="2821668" y="2859314"/>
            <a:ext cx="4757738" cy="1588"/>
          </a:xfrm>
          <a:prstGeom prst="line">
            <a:avLst/>
          </a:prstGeom>
          <a:ln w="28575">
            <a:solidFill>
              <a:schemeClr val="accent4">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4" name="Group 41"/>
          <p:cNvGrpSpPr/>
          <p:nvPr/>
        </p:nvGrpSpPr>
        <p:grpSpPr>
          <a:xfrm>
            <a:off x="1852238" y="3784789"/>
            <a:ext cx="6116637" cy="324000"/>
            <a:chOff x="1516063" y="4255434"/>
            <a:chExt cx="6116637" cy="324000"/>
          </a:xfrm>
        </p:grpSpPr>
        <p:sp>
          <p:nvSpPr>
            <p:cNvPr id="20" name="AutoShape 30"/>
            <p:cNvSpPr>
              <a:spLocks noChangeArrowheads="1"/>
            </p:cNvSpPr>
            <p:nvPr/>
          </p:nvSpPr>
          <p:spPr bwMode="auto">
            <a:xfrm>
              <a:off x="6013450" y="4255434"/>
              <a:ext cx="723526" cy="324000"/>
            </a:xfrm>
            <a:prstGeom prst="flowChartAlternateProcess">
              <a:avLst/>
            </a:prstGeom>
            <a:solidFill>
              <a:schemeClr val="accent3"/>
            </a:solidFill>
            <a:ln w="9525">
              <a:solidFill>
                <a:schemeClr val="tx1"/>
              </a:solidFill>
              <a:miter lim="800000"/>
              <a:headEnd/>
              <a:tailEnd/>
            </a:ln>
            <a:effectLst>
              <a:outerShdw blurRad="50800" dist="38100" dir="2700000" algn="tl" rotWithShape="0">
                <a:prstClr val="black">
                  <a:alpha val="40000"/>
                </a:prstClr>
              </a:outerShdw>
            </a:effectLst>
          </p:spPr>
          <p:txBody>
            <a:bodyPr wrap="square" lIns="0" tIns="0" rIns="0" bIns="0" anchor="ctr" anchorCtr="1"/>
            <a:lstStyle/>
            <a:p>
              <a:pPr algn="ctr">
                <a:defRPr/>
              </a:pPr>
              <a:r>
                <a:rPr lang="en-US" sz="800" b="1" dirty="0" smtClean="0">
                  <a:solidFill>
                    <a:srgbClr val="000000"/>
                  </a:solidFill>
                </a:rPr>
                <a:t>xPDM Orchestration</a:t>
              </a:r>
              <a:endParaRPr lang="en-US" sz="800" b="1" dirty="0">
                <a:solidFill>
                  <a:srgbClr val="000000"/>
                </a:solidFill>
              </a:endParaRPr>
            </a:p>
          </p:txBody>
        </p:sp>
        <p:sp>
          <p:nvSpPr>
            <p:cNvPr id="22" name="AutoShape 43"/>
            <p:cNvSpPr>
              <a:spLocks noChangeArrowheads="1"/>
            </p:cNvSpPr>
            <p:nvPr/>
          </p:nvSpPr>
          <p:spPr bwMode="auto">
            <a:xfrm>
              <a:off x="1516063" y="4255434"/>
              <a:ext cx="693737" cy="324000"/>
            </a:xfrm>
            <a:prstGeom prst="flowChartAlternateProcess">
              <a:avLst/>
            </a:prstGeom>
            <a:solidFill>
              <a:schemeClr val="accent3"/>
            </a:solidFill>
            <a:ln w="9525">
              <a:solidFill>
                <a:schemeClr val="tx1"/>
              </a:solidFill>
              <a:miter lim="800000"/>
              <a:headEnd/>
              <a:tailEnd/>
            </a:ln>
            <a:effectLst>
              <a:outerShdw blurRad="50800" dist="38100" dir="2700000" algn="tl" rotWithShape="0">
                <a:prstClr val="black">
                  <a:alpha val="40000"/>
                </a:prstClr>
              </a:outerShdw>
            </a:effectLst>
          </p:spPr>
          <p:txBody>
            <a:bodyPr wrap="square" lIns="0" tIns="0" rIns="0" bIns="0" anchor="ctr" anchorCtr="1"/>
            <a:lstStyle/>
            <a:p>
              <a:pPr algn="ctr">
                <a:defRPr/>
              </a:pPr>
              <a:r>
                <a:rPr lang="en-US" sz="800" b="1" dirty="0" smtClean="0">
                  <a:solidFill>
                    <a:srgbClr val="000000"/>
                  </a:solidFill>
                </a:rPr>
                <a:t>Desktop Application</a:t>
              </a:r>
              <a:endParaRPr lang="en-US" sz="800" b="1" dirty="0">
                <a:solidFill>
                  <a:srgbClr val="000000"/>
                </a:solidFill>
              </a:endParaRPr>
            </a:p>
          </p:txBody>
        </p:sp>
        <p:sp>
          <p:nvSpPr>
            <p:cNvPr id="21" name="AutoShape 32"/>
            <p:cNvSpPr>
              <a:spLocks noChangeArrowheads="1"/>
            </p:cNvSpPr>
            <p:nvPr/>
          </p:nvSpPr>
          <p:spPr bwMode="auto">
            <a:xfrm>
              <a:off x="6937375" y="4255434"/>
              <a:ext cx="695325" cy="324000"/>
            </a:xfrm>
            <a:prstGeom prst="flowChartAlternateProcess">
              <a:avLst/>
            </a:prstGeom>
            <a:solidFill>
              <a:schemeClr val="accent3"/>
            </a:solidFill>
            <a:ln w="9525">
              <a:solidFill>
                <a:schemeClr val="tx1"/>
              </a:solidFill>
              <a:miter lim="800000"/>
              <a:headEnd/>
              <a:tailEnd/>
            </a:ln>
            <a:effectLst>
              <a:outerShdw blurRad="50800" dist="38100" dir="2700000" algn="tl" rotWithShape="0">
                <a:prstClr val="black">
                  <a:alpha val="40000"/>
                </a:prstClr>
              </a:outerShdw>
            </a:effectLst>
          </p:spPr>
          <p:txBody>
            <a:bodyPr wrap="square" lIns="0" tIns="0" rIns="0" bIns="0" anchor="ctr" anchorCtr="0"/>
            <a:lstStyle/>
            <a:p>
              <a:pPr algn="ctr">
                <a:defRPr/>
              </a:pPr>
              <a:r>
                <a:rPr lang="en-US" sz="800" b="1" dirty="0" smtClean="0">
                  <a:solidFill>
                    <a:srgbClr val="000000"/>
                  </a:solidFill>
                </a:rPr>
                <a:t>IP Federation</a:t>
              </a:r>
              <a:endParaRPr lang="en-US" sz="800" b="1" dirty="0">
                <a:solidFill>
                  <a:srgbClr val="000000"/>
                </a:solidFill>
              </a:endParaRPr>
            </a:p>
          </p:txBody>
        </p:sp>
      </p:grpSp>
      <p:sp>
        <p:nvSpPr>
          <p:cNvPr id="26" name="Rectangle 39"/>
          <p:cNvSpPr>
            <a:spLocks noChangeArrowheads="1"/>
          </p:cNvSpPr>
          <p:nvPr/>
        </p:nvSpPr>
        <p:spPr bwMode="auto">
          <a:xfrm>
            <a:off x="6693054" y="1433056"/>
            <a:ext cx="881062" cy="261938"/>
          </a:xfrm>
          <a:prstGeom prst="rect">
            <a:avLst/>
          </a:prstGeom>
          <a:noFill/>
          <a:ln w="9525">
            <a:noFill/>
            <a:miter lim="800000"/>
            <a:headEnd/>
            <a:tailEnd/>
          </a:ln>
        </p:spPr>
        <p:txBody>
          <a:bodyPr wrap="none">
            <a:spAutoFit/>
          </a:bodyPr>
          <a:lstStyle/>
          <a:p>
            <a:r>
              <a:rPr lang="en-US" sz="1100" b="1" dirty="0">
                <a:solidFill>
                  <a:schemeClr val="tx1"/>
                </a:solidFill>
              </a:rPr>
              <a:t>Enterprise</a:t>
            </a:r>
          </a:p>
        </p:txBody>
      </p:sp>
      <p:sp>
        <p:nvSpPr>
          <p:cNvPr id="29" name="AutoShape 7"/>
          <p:cNvSpPr>
            <a:spLocks noChangeArrowheads="1"/>
          </p:cNvSpPr>
          <p:nvPr/>
        </p:nvSpPr>
        <p:spPr bwMode="auto">
          <a:xfrm>
            <a:off x="7204756" y="1786164"/>
            <a:ext cx="857250" cy="665163"/>
          </a:xfrm>
          <a:prstGeom prst="flowChartAlternateProcess">
            <a:avLst/>
          </a:prstGeom>
          <a:solidFill>
            <a:schemeClr val="accent3">
              <a:lumMod val="95000"/>
            </a:schemeClr>
          </a:solidFill>
          <a:ln w="9525">
            <a:solidFill>
              <a:schemeClr val="tx1"/>
            </a:solidFill>
            <a:miter lim="800000"/>
            <a:headEnd/>
            <a:tailEnd/>
          </a:ln>
          <a:effectLst/>
        </p:spPr>
        <p:txBody>
          <a:bodyPr wrap="none" anchor="ctr"/>
          <a:lstStyle/>
          <a:p>
            <a:pPr>
              <a:defRPr/>
            </a:pPr>
            <a:endParaRPr lang="en-US" sz="1100" dirty="0">
              <a:solidFill>
                <a:schemeClr val="tx1"/>
              </a:solidFill>
            </a:endParaRPr>
          </a:p>
        </p:txBody>
      </p:sp>
      <p:sp>
        <p:nvSpPr>
          <p:cNvPr id="30" name="AutoShape 9"/>
          <p:cNvSpPr>
            <a:spLocks noChangeArrowheads="1"/>
          </p:cNvSpPr>
          <p:nvPr/>
        </p:nvSpPr>
        <p:spPr bwMode="auto">
          <a:xfrm flipV="1">
            <a:off x="6415768" y="2411639"/>
            <a:ext cx="587375" cy="292100"/>
          </a:xfrm>
          <a:prstGeom prst="upArrow">
            <a:avLst>
              <a:gd name="adj1" fmla="val 50000"/>
              <a:gd name="adj2" fmla="val 25000"/>
            </a:avLst>
          </a:prstGeom>
          <a:solidFill>
            <a:schemeClr val="bg1">
              <a:lumMod val="85000"/>
            </a:schemeClr>
          </a:solidFill>
          <a:ln w="3175">
            <a:solidFill>
              <a:schemeClr val="tx1">
                <a:lumMod val="75000"/>
                <a:lumOff val="25000"/>
              </a:schemeClr>
            </a:solidFill>
            <a:miter lim="800000"/>
            <a:headEnd/>
            <a:tailEnd/>
          </a:ln>
          <a:effectLst/>
        </p:spPr>
        <p:txBody>
          <a:bodyPr vert="eaVert" wrap="none" anchor="ctr"/>
          <a:lstStyle/>
          <a:p>
            <a:pPr>
              <a:defRPr/>
            </a:pPr>
            <a:endParaRPr lang="en-US" sz="1100"/>
          </a:p>
        </p:txBody>
      </p:sp>
      <p:sp>
        <p:nvSpPr>
          <p:cNvPr id="31" name="AutoShape 18"/>
          <p:cNvSpPr>
            <a:spLocks noChangeArrowheads="1"/>
          </p:cNvSpPr>
          <p:nvPr/>
        </p:nvSpPr>
        <p:spPr bwMode="auto">
          <a:xfrm flipV="1">
            <a:off x="7339693" y="2411639"/>
            <a:ext cx="587375" cy="292100"/>
          </a:xfrm>
          <a:prstGeom prst="upArrow">
            <a:avLst>
              <a:gd name="adj1" fmla="val 50000"/>
              <a:gd name="adj2" fmla="val 25000"/>
            </a:avLst>
          </a:prstGeom>
          <a:solidFill>
            <a:schemeClr val="bg1">
              <a:lumMod val="85000"/>
            </a:schemeClr>
          </a:solidFill>
          <a:ln w="3175">
            <a:solidFill>
              <a:schemeClr val="tx1">
                <a:lumMod val="75000"/>
                <a:lumOff val="25000"/>
              </a:schemeClr>
            </a:solidFill>
            <a:miter lim="800000"/>
            <a:headEnd/>
            <a:tailEnd/>
          </a:ln>
          <a:effectLst/>
        </p:spPr>
        <p:txBody>
          <a:bodyPr vert="eaVert" wrap="none" anchor="ctr"/>
          <a:lstStyle/>
          <a:p>
            <a:pPr>
              <a:defRPr/>
            </a:pPr>
            <a:endParaRPr lang="en-US" sz="1100"/>
          </a:p>
        </p:txBody>
      </p:sp>
      <p:sp>
        <p:nvSpPr>
          <p:cNvPr id="32" name="Rectangle 19"/>
          <p:cNvSpPr>
            <a:spLocks noChangeArrowheads="1"/>
          </p:cNvSpPr>
          <p:nvPr/>
        </p:nvSpPr>
        <p:spPr bwMode="auto">
          <a:xfrm>
            <a:off x="7179356" y="1898877"/>
            <a:ext cx="908050" cy="508000"/>
          </a:xfrm>
          <a:prstGeom prst="rect">
            <a:avLst/>
          </a:prstGeom>
          <a:noFill/>
          <a:ln w="9525" algn="ctr">
            <a:noFill/>
            <a:miter lim="800000"/>
            <a:headEnd/>
            <a:tailEnd/>
          </a:ln>
        </p:spPr>
        <p:txBody>
          <a:bodyPr>
            <a:spAutoFit/>
          </a:bodyPr>
          <a:lstStyle/>
          <a:p>
            <a:pPr algn="ctr"/>
            <a:r>
              <a:rPr lang="en-US" sz="900" b="1" dirty="0">
                <a:solidFill>
                  <a:schemeClr val="tx1"/>
                </a:solidFill>
              </a:rPr>
              <a:t>IP Digital Asset  Management</a:t>
            </a:r>
          </a:p>
        </p:txBody>
      </p:sp>
      <p:sp>
        <p:nvSpPr>
          <p:cNvPr id="33" name="Oval 23"/>
          <p:cNvSpPr>
            <a:spLocks noChangeArrowheads="1"/>
          </p:cNvSpPr>
          <p:nvPr/>
        </p:nvSpPr>
        <p:spPr bwMode="auto">
          <a:xfrm>
            <a:off x="6655481" y="3511777"/>
            <a:ext cx="107950" cy="101600"/>
          </a:xfrm>
          <a:prstGeom prst="ellipse">
            <a:avLst/>
          </a:prstGeom>
          <a:solidFill>
            <a:schemeClr val="bg2"/>
          </a:solidFill>
          <a:ln w="9525">
            <a:solidFill>
              <a:schemeClr val="bg2"/>
            </a:solidFill>
            <a:round/>
            <a:headEnd/>
            <a:tailEnd/>
          </a:ln>
        </p:spPr>
        <p:txBody>
          <a:bodyPr wrap="none" anchor="ctr"/>
          <a:lstStyle/>
          <a:p>
            <a:endParaRPr lang="en-US" sz="1100"/>
          </a:p>
        </p:txBody>
      </p:sp>
      <p:sp>
        <p:nvSpPr>
          <p:cNvPr id="34" name="Oval 24"/>
          <p:cNvSpPr>
            <a:spLocks noChangeArrowheads="1"/>
          </p:cNvSpPr>
          <p:nvPr/>
        </p:nvSpPr>
        <p:spPr bwMode="auto">
          <a:xfrm>
            <a:off x="7579406" y="3511777"/>
            <a:ext cx="106362" cy="101600"/>
          </a:xfrm>
          <a:prstGeom prst="ellipse">
            <a:avLst/>
          </a:prstGeom>
          <a:solidFill>
            <a:schemeClr val="bg2"/>
          </a:solidFill>
          <a:ln w="9525">
            <a:solidFill>
              <a:schemeClr val="bg2"/>
            </a:solidFill>
            <a:round/>
            <a:headEnd/>
            <a:tailEnd/>
          </a:ln>
        </p:spPr>
        <p:txBody>
          <a:bodyPr wrap="none" anchor="ctr"/>
          <a:lstStyle/>
          <a:p>
            <a:endParaRPr lang="en-US" sz="1100"/>
          </a:p>
        </p:txBody>
      </p:sp>
      <p:sp>
        <p:nvSpPr>
          <p:cNvPr id="35" name="Oval 25"/>
          <p:cNvSpPr>
            <a:spLocks noChangeArrowheads="1"/>
          </p:cNvSpPr>
          <p:nvPr/>
        </p:nvSpPr>
        <p:spPr bwMode="auto">
          <a:xfrm>
            <a:off x="7579406" y="3197452"/>
            <a:ext cx="106362" cy="103187"/>
          </a:xfrm>
          <a:prstGeom prst="ellipse">
            <a:avLst/>
          </a:prstGeom>
          <a:solidFill>
            <a:schemeClr val="bg2"/>
          </a:solidFill>
          <a:ln w="9525">
            <a:solidFill>
              <a:schemeClr val="bg2"/>
            </a:solidFill>
            <a:round/>
            <a:headEnd/>
            <a:tailEnd/>
          </a:ln>
        </p:spPr>
        <p:txBody>
          <a:bodyPr wrap="none" anchor="ctr"/>
          <a:lstStyle/>
          <a:p>
            <a:endParaRPr lang="en-US" sz="1100"/>
          </a:p>
        </p:txBody>
      </p:sp>
      <p:sp>
        <p:nvSpPr>
          <p:cNvPr id="36" name="Oval 26"/>
          <p:cNvSpPr>
            <a:spLocks noChangeArrowheads="1"/>
          </p:cNvSpPr>
          <p:nvPr/>
        </p:nvSpPr>
        <p:spPr bwMode="auto">
          <a:xfrm>
            <a:off x="7579406" y="2808514"/>
            <a:ext cx="106362" cy="101600"/>
          </a:xfrm>
          <a:prstGeom prst="ellipse">
            <a:avLst/>
          </a:prstGeom>
          <a:solidFill>
            <a:schemeClr val="bg2"/>
          </a:solidFill>
          <a:ln w="9525">
            <a:solidFill>
              <a:schemeClr val="bg2"/>
            </a:solidFill>
            <a:round/>
            <a:headEnd/>
            <a:tailEnd/>
          </a:ln>
        </p:spPr>
        <p:txBody>
          <a:bodyPr wrap="none" anchor="ctr"/>
          <a:lstStyle/>
          <a:p>
            <a:endParaRPr lang="en-US" sz="1100"/>
          </a:p>
        </p:txBody>
      </p:sp>
      <p:pic>
        <p:nvPicPr>
          <p:cNvPr id="37" name="Picture 3" descr="C:\Documents and Settings\fmp\Desktop\V6\V6_logo.png"/>
          <p:cNvPicPr>
            <a:picLocks noChangeAspect="1" noChangeArrowheads="1"/>
          </p:cNvPicPr>
          <p:nvPr/>
        </p:nvPicPr>
        <p:blipFill>
          <a:blip r:embed="rId2"/>
          <a:srcRect/>
          <a:stretch>
            <a:fillRect/>
          </a:stretch>
        </p:blipFill>
        <p:spPr bwMode="auto">
          <a:xfrm>
            <a:off x="762000" y="2826703"/>
            <a:ext cx="1143000" cy="1185862"/>
          </a:xfrm>
          <a:prstGeom prst="rect">
            <a:avLst/>
          </a:prstGeom>
          <a:noFill/>
          <a:ln w="9525">
            <a:noFill/>
            <a:miter lim="800000"/>
            <a:headEnd/>
            <a:tailEnd/>
          </a:ln>
        </p:spPr>
      </p:pic>
      <p:sp>
        <p:nvSpPr>
          <p:cNvPr id="39" name="TextBox 49"/>
          <p:cNvSpPr txBox="1">
            <a:spLocks noChangeArrowheads="1"/>
          </p:cNvSpPr>
          <p:nvPr/>
        </p:nvSpPr>
        <p:spPr bwMode="auto">
          <a:xfrm rot="-5400000">
            <a:off x="821419" y="1829026"/>
            <a:ext cx="958850" cy="276225"/>
          </a:xfrm>
          <a:prstGeom prst="rect">
            <a:avLst/>
          </a:prstGeom>
          <a:noFill/>
          <a:ln w="9525">
            <a:noFill/>
            <a:miter lim="800000"/>
            <a:headEnd/>
            <a:tailEnd/>
          </a:ln>
        </p:spPr>
        <p:txBody>
          <a:bodyPr wrap="none">
            <a:spAutoFit/>
          </a:bodyPr>
          <a:lstStyle/>
          <a:p>
            <a:r>
              <a:rPr lang="en-US" b="1" dirty="0">
                <a:solidFill>
                  <a:schemeClr val="tx1"/>
                </a:solidFill>
              </a:rPr>
              <a:t>Use Cases</a:t>
            </a:r>
          </a:p>
        </p:txBody>
      </p:sp>
      <p:sp>
        <p:nvSpPr>
          <p:cNvPr id="44" name="AutoShape 4"/>
          <p:cNvSpPr>
            <a:spLocks noChangeArrowheads="1"/>
          </p:cNvSpPr>
          <p:nvPr/>
        </p:nvSpPr>
        <p:spPr bwMode="auto">
          <a:xfrm>
            <a:off x="1737866" y="1786164"/>
            <a:ext cx="857849" cy="665163"/>
          </a:xfrm>
          <a:prstGeom prst="flowChartAlternateProcess">
            <a:avLst/>
          </a:prstGeom>
          <a:solidFill>
            <a:schemeClr val="accent3">
              <a:lumMod val="95000"/>
            </a:schemeClr>
          </a:solidFill>
          <a:ln w="9525">
            <a:solidFill>
              <a:schemeClr val="tx1"/>
            </a:solidFill>
            <a:miter lim="800000"/>
            <a:headEnd/>
            <a:tailEnd/>
          </a:ln>
          <a:effectLst/>
        </p:spPr>
        <p:txBody>
          <a:bodyPr wrap="none" anchor="ctr"/>
          <a:lstStyle/>
          <a:p>
            <a:pPr>
              <a:defRPr/>
            </a:pPr>
            <a:endParaRPr lang="en-US" sz="1100">
              <a:solidFill>
                <a:schemeClr val="tx1"/>
              </a:solidFill>
            </a:endParaRPr>
          </a:p>
        </p:txBody>
      </p:sp>
      <p:sp>
        <p:nvSpPr>
          <p:cNvPr id="45" name="AutoShape 8"/>
          <p:cNvSpPr>
            <a:spLocks noChangeArrowheads="1"/>
          </p:cNvSpPr>
          <p:nvPr/>
        </p:nvSpPr>
        <p:spPr bwMode="auto">
          <a:xfrm flipV="1">
            <a:off x="1887297" y="2416402"/>
            <a:ext cx="588963" cy="292100"/>
          </a:xfrm>
          <a:prstGeom prst="upArrow">
            <a:avLst>
              <a:gd name="adj1" fmla="val 50000"/>
              <a:gd name="adj2" fmla="val 25000"/>
            </a:avLst>
          </a:prstGeom>
          <a:solidFill>
            <a:schemeClr val="bg1">
              <a:lumMod val="85000"/>
            </a:schemeClr>
          </a:solidFill>
          <a:ln w="3175">
            <a:solidFill>
              <a:schemeClr val="tx1">
                <a:lumMod val="75000"/>
                <a:lumOff val="25000"/>
              </a:schemeClr>
            </a:solidFill>
            <a:miter lim="800000"/>
            <a:headEnd/>
            <a:tailEnd/>
          </a:ln>
          <a:effectLst/>
        </p:spPr>
        <p:txBody>
          <a:bodyPr vert="eaVert" wrap="none" anchor="ctr"/>
          <a:lstStyle/>
          <a:p>
            <a:pPr>
              <a:defRPr/>
            </a:pPr>
            <a:endParaRPr lang="en-US" sz="1100"/>
          </a:p>
        </p:txBody>
      </p:sp>
      <p:sp>
        <p:nvSpPr>
          <p:cNvPr id="46" name="Rectangle 16"/>
          <p:cNvSpPr>
            <a:spLocks noChangeArrowheads="1"/>
          </p:cNvSpPr>
          <p:nvPr/>
        </p:nvSpPr>
        <p:spPr bwMode="auto">
          <a:xfrm>
            <a:off x="1753947" y="1874756"/>
            <a:ext cx="855663" cy="507831"/>
          </a:xfrm>
          <a:prstGeom prst="rect">
            <a:avLst/>
          </a:prstGeom>
          <a:noFill/>
          <a:ln w="9525">
            <a:noFill/>
            <a:miter lim="800000"/>
            <a:headEnd/>
            <a:tailEnd/>
          </a:ln>
        </p:spPr>
        <p:txBody>
          <a:bodyPr>
            <a:spAutoFit/>
          </a:bodyPr>
          <a:lstStyle/>
          <a:p>
            <a:pPr algn="ctr"/>
            <a:r>
              <a:rPr lang="en-US" sz="900" b="1" dirty="0" smtClean="0">
                <a:solidFill>
                  <a:schemeClr val="tx1"/>
                </a:solidFill>
              </a:rPr>
              <a:t>Authoring Application </a:t>
            </a:r>
            <a:r>
              <a:rPr lang="en-US" sz="900" b="1" dirty="0">
                <a:solidFill>
                  <a:schemeClr val="tx1"/>
                </a:solidFill>
              </a:rPr>
              <a:t>Integration</a:t>
            </a:r>
          </a:p>
        </p:txBody>
      </p:sp>
      <p:sp>
        <p:nvSpPr>
          <p:cNvPr id="47" name="Rectangle 38"/>
          <p:cNvSpPr>
            <a:spLocks noChangeArrowheads="1"/>
          </p:cNvSpPr>
          <p:nvPr/>
        </p:nvSpPr>
        <p:spPr bwMode="auto">
          <a:xfrm>
            <a:off x="1836653" y="1510214"/>
            <a:ext cx="742950" cy="261937"/>
          </a:xfrm>
          <a:prstGeom prst="rect">
            <a:avLst/>
          </a:prstGeom>
          <a:noFill/>
          <a:ln w="9525">
            <a:noFill/>
            <a:miter lim="800000"/>
            <a:headEnd/>
            <a:tailEnd/>
          </a:ln>
        </p:spPr>
        <p:txBody>
          <a:bodyPr wrap="none">
            <a:spAutoFit/>
          </a:bodyPr>
          <a:lstStyle/>
          <a:p>
            <a:r>
              <a:rPr lang="en-US" sz="1100" b="1" dirty="0">
                <a:solidFill>
                  <a:schemeClr val="tx1"/>
                </a:solidFill>
              </a:rPr>
              <a:t>Desktop</a:t>
            </a:r>
          </a:p>
        </p:txBody>
      </p:sp>
      <p:sp>
        <p:nvSpPr>
          <p:cNvPr id="50" name="AutoShape 6"/>
          <p:cNvSpPr>
            <a:spLocks noChangeArrowheads="1"/>
          </p:cNvSpPr>
          <p:nvPr/>
        </p:nvSpPr>
        <p:spPr bwMode="auto">
          <a:xfrm>
            <a:off x="653143" y="4451577"/>
            <a:ext cx="7772400" cy="1100137"/>
          </a:xfrm>
          <a:prstGeom prst="flowChartAlternateProcess">
            <a:avLst/>
          </a:prstGeom>
          <a:solidFill>
            <a:srgbClr val="FFCC00"/>
          </a:solidFill>
          <a:ln w="9525">
            <a:solidFill>
              <a:schemeClr val="bg2"/>
            </a:solidFill>
            <a:miter lim="800000"/>
            <a:headEnd/>
            <a:tailEnd/>
          </a:ln>
        </p:spPr>
        <p:txBody>
          <a:bodyPr wrap="none" anchor="ctr"/>
          <a:lstStyle/>
          <a:p>
            <a:endParaRPr lang="en-US" sz="1100"/>
          </a:p>
        </p:txBody>
      </p:sp>
      <p:pic>
        <p:nvPicPr>
          <p:cNvPr id="51" name="Picture 9" descr="V6-ReferentialG-reduced"/>
          <p:cNvPicPr>
            <a:picLocks noChangeAspect="1" noChangeArrowheads="1"/>
          </p:cNvPicPr>
          <p:nvPr/>
        </p:nvPicPr>
        <p:blipFill>
          <a:blip r:embed="rId3"/>
          <a:srcRect l="44899" t="88651" r="15483" b="685"/>
          <a:stretch>
            <a:fillRect/>
          </a:stretch>
        </p:blipFill>
        <p:spPr bwMode="auto">
          <a:xfrm>
            <a:off x="5966506" y="4570639"/>
            <a:ext cx="2287587" cy="989013"/>
          </a:xfrm>
          <a:prstGeom prst="rect">
            <a:avLst/>
          </a:prstGeom>
          <a:noFill/>
          <a:ln w="9525">
            <a:noFill/>
            <a:miter lim="800000"/>
            <a:headEnd/>
            <a:tailEnd/>
          </a:ln>
        </p:spPr>
      </p:pic>
      <p:pic>
        <p:nvPicPr>
          <p:cNvPr id="52" name="Picture 9" descr="V6-ReferentialG-reduced"/>
          <p:cNvPicPr>
            <a:picLocks noChangeAspect="1" noChangeArrowheads="1"/>
          </p:cNvPicPr>
          <p:nvPr/>
        </p:nvPicPr>
        <p:blipFill>
          <a:blip r:embed="rId4"/>
          <a:srcRect l="55496" r="37643" b="88522"/>
          <a:stretch>
            <a:fillRect/>
          </a:stretch>
        </p:blipFill>
        <p:spPr bwMode="auto">
          <a:xfrm>
            <a:off x="1974610" y="4435702"/>
            <a:ext cx="393700" cy="1058862"/>
          </a:xfrm>
          <a:prstGeom prst="rect">
            <a:avLst/>
          </a:prstGeom>
          <a:noFill/>
          <a:ln w="9525">
            <a:noFill/>
            <a:miter lim="800000"/>
            <a:headEnd/>
            <a:tailEnd/>
          </a:ln>
        </p:spPr>
      </p:pic>
      <p:sp>
        <p:nvSpPr>
          <p:cNvPr id="53" name="Text Box 37"/>
          <p:cNvSpPr txBox="1">
            <a:spLocks noChangeArrowheads="1"/>
          </p:cNvSpPr>
          <p:nvPr/>
        </p:nvSpPr>
        <p:spPr bwMode="auto">
          <a:xfrm rot="-5400000">
            <a:off x="780937" y="4866708"/>
            <a:ext cx="1039813" cy="276225"/>
          </a:xfrm>
          <a:prstGeom prst="rect">
            <a:avLst/>
          </a:prstGeom>
          <a:noFill/>
          <a:ln w="9525">
            <a:noFill/>
            <a:miter lim="800000"/>
            <a:headEnd/>
            <a:tailEnd/>
          </a:ln>
        </p:spPr>
        <p:txBody>
          <a:bodyPr wrap="none">
            <a:spAutoFit/>
          </a:bodyPr>
          <a:lstStyle/>
          <a:p>
            <a:r>
              <a:rPr lang="en-US" b="1" dirty="0"/>
              <a:t>Connectors</a:t>
            </a:r>
          </a:p>
        </p:txBody>
      </p:sp>
      <p:sp>
        <p:nvSpPr>
          <p:cNvPr id="55" name="Up-Down Arrow 78"/>
          <p:cNvSpPr/>
          <p:nvPr/>
        </p:nvSpPr>
        <p:spPr>
          <a:xfrm>
            <a:off x="1976197" y="4129314"/>
            <a:ext cx="427038" cy="357188"/>
          </a:xfrm>
          <a:prstGeom prst="upDownArrow">
            <a:avLst>
              <a:gd name="adj1" fmla="val 53530"/>
              <a:gd name="adj2" fmla="val 30588"/>
            </a:avLst>
          </a:prstGeom>
          <a:solidFill>
            <a:srgbClr val="FFE79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pic>
        <p:nvPicPr>
          <p:cNvPr id="56" name="Picture 96" descr="zoom-enovia.png"/>
          <p:cNvPicPr>
            <a:picLocks noChangeAspect="1"/>
          </p:cNvPicPr>
          <p:nvPr/>
        </p:nvPicPr>
        <p:blipFill>
          <a:blip r:embed="rId5"/>
          <a:srcRect/>
          <a:stretch>
            <a:fillRect/>
          </a:stretch>
        </p:blipFill>
        <p:spPr bwMode="auto">
          <a:xfrm>
            <a:off x="2551793" y="2594202"/>
            <a:ext cx="3798888" cy="1633537"/>
          </a:xfrm>
          <a:prstGeom prst="rect">
            <a:avLst/>
          </a:prstGeom>
          <a:noFill/>
          <a:ln w="9525">
            <a:noFill/>
            <a:miter lim="800000"/>
            <a:headEnd/>
            <a:tailEnd/>
          </a:ln>
        </p:spPr>
      </p:pic>
      <p:sp>
        <p:nvSpPr>
          <p:cNvPr id="57" name="TextBox 84"/>
          <p:cNvSpPr txBox="1">
            <a:spLocks noChangeArrowheads="1"/>
          </p:cNvSpPr>
          <p:nvPr/>
        </p:nvSpPr>
        <p:spPr bwMode="auto">
          <a:xfrm>
            <a:off x="1029924" y="778458"/>
            <a:ext cx="7239000" cy="648930"/>
          </a:xfrm>
          <a:prstGeom prst="rect">
            <a:avLst/>
          </a:prstGeom>
          <a:solidFill>
            <a:srgbClr val="E7FFE7"/>
          </a:solidFill>
          <a:ln w="9525" algn="ctr">
            <a:solidFill>
              <a:srgbClr val="FFCCCC"/>
            </a:solidFill>
            <a:miter lim="800000"/>
            <a:headEnd/>
            <a:tailEnd/>
          </a:ln>
          <a:effectLst>
            <a:outerShdw blurRad="50800" dist="38100" dir="2700000" algn="tl" rotWithShape="0">
              <a:prstClr val="black">
                <a:alpha val="40000"/>
              </a:prstClr>
            </a:outerShdw>
          </a:effectLst>
        </p:spPr>
        <p:txBody>
          <a:bodyPr vert="horz" wrap="square" lIns="0" tIns="0" rIns="0" bIns="0" numCol="1" anchor="t" anchorCtr="1" compatLnSpc="1">
            <a:prstTxWarp prst="textNoShape">
              <a:avLst/>
            </a:prstTxWarp>
          </a:bodyPr>
          <a:lstStyle/>
          <a:p>
            <a:pPr eaLnBrk="0" hangingPunct="0">
              <a:lnSpc>
                <a:spcPct val="90000"/>
              </a:lnSpc>
            </a:pPr>
            <a:r>
              <a:rPr lang="en-US" sz="2000" b="1" dirty="0">
                <a:solidFill>
                  <a:srgbClr val="FF0000"/>
                </a:solidFill>
                <a:latin typeface="+mj-lt"/>
                <a:ea typeface="+mj-ea"/>
                <a:cs typeface="+mj-cs"/>
              </a:rPr>
              <a:t>Leveraging V6 Unified Live Collaboration backbone to connect  V6 with </a:t>
            </a:r>
            <a:r>
              <a:rPr lang="en-US" sz="2000" b="1" dirty="0" smtClean="0">
                <a:solidFill>
                  <a:srgbClr val="FF0000"/>
                </a:solidFill>
                <a:latin typeface="+mj-lt"/>
                <a:ea typeface="+mj-ea"/>
                <a:cs typeface="+mj-cs"/>
              </a:rPr>
              <a:t>xPDM/ERP/CRM/etc </a:t>
            </a:r>
            <a:r>
              <a:rPr lang="en-US" sz="2000" b="1" dirty="0">
                <a:solidFill>
                  <a:srgbClr val="FF0000"/>
                </a:solidFill>
                <a:latin typeface="+mj-lt"/>
                <a:ea typeface="+mj-ea"/>
                <a:cs typeface="+mj-cs"/>
              </a:rPr>
              <a:t>systems</a:t>
            </a:r>
          </a:p>
        </p:txBody>
      </p:sp>
      <p:sp>
        <p:nvSpPr>
          <p:cNvPr id="24" name="Up-Down Arrow 51"/>
          <p:cNvSpPr/>
          <p:nvPr/>
        </p:nvSpPr>
        <p:spPr>
          <a:xfrm>
            <a:off x="7419068" y="4154714"/>
            <a:ext cx="427038" cy="357188"/>
          </a:xfrm>
          <a:prstGeom prst="upDownArrow">
            <a:avLst>
              <a:gd name="adj1" fmla="val 53530"/>
              <a:gd name="adj2" fmla="val 30588"/>
            </a:avLst>
          </a:prstGeom>
          <a:solidFill>
            <a:srgbClr val="FFE79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sp>
        <p:nvSpPr>
          <p:cNvPr id="25" name="Up-Down Arrow 79"/>
          <p:cNvSpPr/>
          <p:nvPr/>
        </p:nvSpPr>
        <p:spPr>
          <a:xfrm>
            <a:off x="6503081" y="4135664"/>
            <a:ext cx="427037" cy="357188"/>
          </a:xfrm>
          <a:prstGeom prst="upDownArrow">
            <a:avLst>
              <a:gd name="adj1" fmla="val 53530"/>
              <a:gd name="adj2" fmla="val 30588"/>
            </a:avLst>
          </a:prstGeom>
          <a:solidFill>
            <a:srgbClr val="FFE79B"/>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sp>
        <p:nvSpPr>
          <p:cNvPr id="48" name="Date Placeholder 3"/>
          <p:cNvSpPr>
            <a:spLocks noGrp="1"/>
          </p:cNvSpPr>
          <p:nvPr>
            <p:ph type="dt" sz="half" idx="4294967295"/>
          </p:nvPr>
        </p:nvSpPr>
        <p:spPr>
          <a:xfrm>
            <a:off x="2599981" y="6632575"/>
            <a:ext cx="894107" cy="225425"/>
          </a:xfrm>
          <a:prstGeom prst="rect">
            <a:avLst/>
          </a:prstGeom>
        </p:spPr>
        <p:txBody>
          <a:bodyPr/>
          <a:lstStyle>
            <a:lvl1pPr>
              <a:defRPr sz="700">
                <a:solidFill>
                  <a:schemeClr val="bg1"/>
                </a:solidFill>
              </a:defRPr>
            </a:lvl1pPr>
          </a:lstStyle>
          <a:p>
            <a:pPr>
              <a:defRPr/>
            </a:pPr>
            <a:fld id="{3E604350-C1C6-456A-98D2-2DD519EC320B}" type="datetimeFigureOut">
              <a:rPr lang="en-US" smtClean="0"/>
              <a:pPr>
                <a:defRPr/>
              </a:pPr>
              <a:t>4/21/2009</a:t>
            </a:fld>
            <a:endParaRPr lang="en-US" dirty="0"/>
          </a:p>
        </p:txBody>
      </p:sp>
      <p:sp>
        <p:nvSpPr>
          <p:cNvPr id="49" name="Slide Number Placeholder 5"/>
          <p:cNvSpPr>
            <a:spLocks noGrp="1"/>
          </p:cNvSpPr>
          <p:nvPr>
            <p:ph type="sldNum" sz="quarter" idx="4294967295"/>
          </p:nvPr>
        </p:nvSpPr>
        <p:spPr>
          <a:xfrm>
            <a:off x="3808032" y="6654800"/>
            <a:ext cx="629031" cy="203200"/>
          </a:xfrm>
          <a:prstGeom prst="rect">
            <a:avLst/>
          </a:prstGeom>
        </p:spPr>
        <p:txBody>
          <a:bodyPr/>
          <a:lstStyle>
            <a:lvl1pPr>
              <a:defRPr sz="700">
                <a:solidFill>
                  <a:schemeClr val="bg1"/>
                </a:solidFill>
              </a:defRPr>
            </a:lvl1pPr>
          </a:lstStyle>
          <a:p>
            <a:pPr>
              <a:defRPr/>
            </a:pPr>
            <a:fld id="{28F4E06F-D9E1-44EA-B702-8CF060F07330}" type="slidenum">
              <a:rPr lang="en-US" smtClean="0"/>
              <a:pPr>
                <a:defRPr/>
              </a:pPr>
              <a:t>17</a:t>
            </a:fld>
            <a:endParaRPr lang="en-US" dirty="0"/>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US" sz="2800" dirty="0" smtClean="0"/>
              <a:t>Integrating V6 with External Systems </a:t>
            </a:r>
            <a:endParaRPr lang="fr-FR" sz="2800" dirty="0"/>
          </a:p>
        </p:txBody>
      </p:sp>
      <p:sp>
        <p:nvSpPr>
          <p:cNvPr id="6" name="Content Placeholder 2"/>
          <p:cNvSpPr txBox="1">
            <a:spLocks/>
          </p:cNvSpPr>
          <p:nvPr/>
        </p:nvSpPr>
        <p:spPr bwMode="auto">
          <a:xfrm>
            <a:off x="402728" y="749476"/>
            <a:ext cx="6244653" cy="5361017"/>
          </a:xfrm>
          <a:prstGeom prst="rect">
            <a:avLst/>
          </a:prstGeom>
          <a:noFill/>
          <a:ln w="9525">
            <a:noFill/>
            <a:miter lim="800000"/>
            <a:headEnd/>
            <a:tailEnd/>
          </a:ln>
        </p:spPr>
        <p:txBody>
          <a:bodyPr/>
          <a:lstStyle/>
          <a:p>
            <a:pPr marL="342000" indent="-342000">
              <a:spcBef>
                <a:spcPts val="600"/>
              </a:spcBef>
              <a:buBlip>
                <a:blip r:embed="rId3"/>
              </a:buBlip>
              <a:defRPr/>
            </a:pPr>
            <a:r>
              <a:rPr lang="en-US" sz="2000" b="1" dirty="0" smtClean="0">
                <a:solidFill>
                  <a:schemeClr val="tx1"/>
                </a:solidFill>
                <a:latin typeface="+mn-lt"/>
                <a:cs typeface="+mn-cs"/>
              </a:rPr>
              <a:t>IP Federation: Master Data focus</a:t>
            </a:r>
            <a:endParaRPr lang="en-US" sz="1800" dirty="0" smtClean="0">
              <a:solidFill>
                <a:schemeClr val="tx1"/>
              </a:solidFill>
              <a:latin typeface="+mn-lt"/>
              <a:cs typeface="+mn-cs"/>
            </a:endParaRPr>
          </a:p>
          <a:p>
            <a:pPr marL="522288" lvl="1" indent="327025">
              <a:lnSpc>
                <a:spcPct val="80000"/>
              </a:lnSpc>
              <a:spcBef>
                <a:spcPts val="300"/>
              </a:spcBef>
              <a:buSzPct val="90000"/>
              <a:buBlip>
                <a:blip r:embed="rId3"/>
              </a:buBlip>
              <a:defRPr/>
            </a:pPr>
            <a:r>
              <a:rPr lang="en-US" sz="1800" dirty="0" smtClean="0">
                <a:solidFill>
                  <a:schemeClr val="tx1"/>
                </a:solidFill>
                <a:latin typeface="+mn-lt"/>
                <a:cs typeface="+mn-cs"/>
              </a:rPr>
              <a:t>Enables access and consume in V6 information stored in various enterprise systems (ERP, PDM, etc.) as if these data were in V6</a:t>
            </a:r>
          </a:p>
          <a:p>
            <a:pPr marL="522288" lvl="1" indent="327025">
              <a:lnSpc>
                <a:spcPct val="80000"/>
              </a:lnSpc>
              <a:spcBef>
                <a:spcPts val="300"/>
              </a:spcBef>
              <a:buSzPct val="90000"/>
              <a:buBlip>
                <a:blip r:embed="rId3"/>
              </a:buBlip>
              <a:defRPr/>
            </a:pPr>
            <a:r>
              <a:rPr lang="en-US" sz="1800" dirty="0" smtClean="0">
                <a:solidFill>
                  <a:schemeClr val="tx1"/>
                </a:solidFill>
                <a:latin typeface="+mn-lt"/>
                <a:cs typeface="+mn-cs"/>
              </a:rPr>
              <a:t>Single logical database, “single version of the truth”</a:t>
            </a:r>
          </a:p>
          <a:p>
            <a:pPr marL="522288" lvl="1" indent="327025">
              <a:lnSpc>
                <a:spcPct val="80000"/>
              </a:lnSpc>
              <a:spcBef>
                <a:spcPts val="300"/>
              </a:spcBef>
              <a:buSzPct val="90000"/>
              <a:buBlip>
                <a:blip r:embed="rId3"/>
              </a:buBlip>
              <a:defRPr/>
            </a:pPr>
            <a:r>
              <a:rPr lang="en-US" sz="1800" dirty="0" smtClean="0">
                <a:solidFill>
                  <a:schemeClr val="tx1"/>
                </a:solidFill>
                <a:latin typeface="+mn-lt"/>
                <a:cs typeface="+mn-cs"/>
              </a:rPr>
              <a:t>Real-time</a:t>
            </a:r>
          </a:p>
          <a:p>
            <a:pPr marL="522288" lvl="1" indent="327025">
              <a:lnSpc>
                <a:spcPct val="80000"/>
              </a:lnSpc>
              <a:spcBef>
                <a:spcPts val="300"/>
              </a:spcBef>
              <a:buSzPct val="90000"/>
              <a:buBlip>
                <a:blip r:embed="rId3"/>
              </a:buBlip>
              <a:defRPr/>
            </a:pPr>
            <a:r>
              <a:rPr lang="en-US" sz="1800" dirty="0" smtClean="0">
                <a:solidFill>
                  <a:schemeClr val="tx1"/>
                </a:solidFill>
                <a:latin typeface="+mn-lt"/>
                <a:cs typeface="+mn-cs"/>
              </a:rPr>
              <a:t>Without replicating data in V6</a:t>
            </a:r>
          </a:p>
          <a:p>
            <a:pPr marL="522288" lvl="1" indent="327025">
              <a:lnSpc>
                <a:spcPct val="80000"/>
              </a:lnSpc>
              <a:spcBef>
                <a:spcPts val="300"/>
              </a:spcBef>
              <a:buSzPct val="90000"/>
              <a:buBlip>
                <a:blip r:embed="rId3"/>
              </a:buBlip>
              <a:defRPr/>
            </a:pPr>
            <a:r>
              <a:rPr lang="en-US" sz="1800" dirty="0" smtClean="0">
                <a:solidFill>
                  <a:schemeClr val="tx1"/>
                </a:solidFill>
                <a:latin typeface="+mn-lt"/>
                <a:cs typeface="+mn-cs"/>
              </a:rPr>
              <a:t>Without modifying data in target system</a:t>
            </a:r>
          </a:p>
          <a:p>
            <a:pPr marL="979488" lvl="2" indent="327025">
              <a:spcBef>
                <a:spcPts val="300"/>
              </a:spcBef>
              <a:buSzPct val="90000"/>
              <a:buBlip>
                <a:blip r:embed="rId3"/>
              </a:buBlip>
              <a:defRPr/>
            </a:pPr>
            <a:endParaRPr lang="en-US" sz="600" dirty="0" smtClean="0">
              <a:solidFill>
                <a:schemeClr val="tx1"/>
              </a:solidFill>
              <a:latin typeface="+mn-lt"/>
              <a:cs typeface="+mn-cs"/>
            </a:endParaRPr>
          </a:p>
          <a:p>
            <a:pPr marL="342000" indent="-342000">
              <a:spcBef>
                <a:spcPts val="600"/>
              </a:spcBef>
              <a:buBlip>
                <a:blip r:embed="rId3"/>
              </a:buBlip>
              <a:defRPr/>
            </a:pPr>
            <a:r>
              <a:rPr lang="en-US" sz="2000" b="1" dirty="0" err="1" smtClean="0">
                <a:solidFill>
                  <a:schemeClr val="tx1"/>
                </a:solidFill>
              </a:rPr>
              <a:t>xPDM</a:t>
            </a:r>
            <a:r>
              <a:rPr lang="en-US" sz="2000" b="1" dirty="0" smtClean="0">
                <a:solidFill>
                  <a:schemeClr val="tx1"/>
                </a:solidFill>
              </a:rPr>
              <a:t> Orchestration: Process Focus</a:t>
            </a:r>
          </a:p>
          <a:p>
            <a:pPr marL="522288" lvl="1" indent="327025">
              <a:lnSpc>
                <a:spcPct val="80000"/>
              </a:lnSpc>
              <a:spcBef>
                <a:spcPts val="300"/>
              </a:spcBef>
              <a:buSzPct val="90000"/>
              <a:buBlip>
                <a:blip r:embed="rId3"/>
              </a:buBlip>
              <a:defRPr/>
            </a:pPr>
            <a:r>
              <a:rPr lang="en-US" sz="1800" dirty="0" smtClean="0">
                <a:solidFill>
                  <a:schemeClr val="tx1"/>
                </a:solidFill>
                <a:latin typeface="+mn-lt"/>
                <a:cs typeface="+mn-cs"/>
              </a:rPr>
              <a:t>Set up a formal process between different PLM systems to allow </a:t>
            </a:r>
            <a:r>
              <a:rPr lang="en-US" sz="1800" b="1" dirty="0" smtClean="0">
                <a:solidFill>
                  <a:schemeClr val="tx1"/>
                </a:solidFill>
                <a:latin typeface="+mn-lt"/>
                <a:cs typeface="+mn-cs"/>
              </a:rPr>
              <a:t>information exchange and synchronization</a:t>
            </a:r>
            <a:endParaRPr lang="en-US" sz="1800" dirty="0" smtClean="0">
              <a:solidFill>
                <a:schemeClr val="tx1"/>
              </a:solidFill>
              <a:latin typeface="+mn-lt"/>
              <a:cs typeface="+mn-cs"/>
            </a:endParaRPr>
          </a:p>
          <a:p>
            <a:pPr marL="522288" lvl="1" indent="327025">
              <a:lnSpc>
                <a:spcPct val="80000"/>
              </a:lnSpc>
              <a:spcBef>
                <a:spcPts val="300"/>
              </a:spcBef>
              <a:buSzPct val="90000"/>
              <a:buBlip>
                <a:blip r:embed="rId3"/>
              </a:buBlip>
              <a:defRPr/>
            </a:pPr>
            <a:r>
              <a:rPr lang="en-US" sz="1800" dirty="0" smtClean="0">
                <a:solidFill>
                  <a:schemeClr val="tx1"/>
                </a:solidFill>
                <a:latin typeface="+mn-lt"/>
                <a:cs typeface="+mn-cs"/>
              </a:rPr>
              <a:t>Bi-directional</a:t>
            </a:r>
          </a:p>
          <a:p>
            <a:pPr marL="522288" lvl="1" indent="327025">
              <a:lnSpc>
                <a:spcPct val="80000"/>
              </a:lnSpc>
              <a:spcBef>
                <a:spcPts val="300"/>
              </a:spcBef>
              <a:buSzPct val="90000"/>
              <a:buBlip>
                <a:blip r:embed="rId3"/>
              </a:buBlip>
              <a:defRPr/>
            </a:pPr>
            <a:r>
              <a:rPr lang="en-US" sz="1800" dirty="0" smtClean="0">
                <a:solidFill>
                  <a:schemeClr val="tx1"/>
                </a:solidFill>
                <a:latin typeface="+mn-lt"/>
                <a:cs typeface="+mn-cs"/>
              </a:rPr>
              <a:t>Asynchronous</a:t>
            </a:r>
          </a:p>
          <a:p>
            <a:pPr marL="522288" lvl="1" indent="327025">
              <a:lnSpc>
                <a:spcPct val="80000"/>
              </a:lnSpc>
              <a:spcBef>
                <a:spcPts val="300"/>
              </a:spcBef>
              <a:buSzPct val="90000"/>
              <a:buBlip>
                <a:blip r:embed="rId3"/>
              </a:buBlip>
              <a:defRPr/>
            </a:pPr>
            <a:r>
              <a:rPr lang="en-US" sz="1800" dirty="0" smtClean="0">
                <a:solidFill>
                  <a:schemeClr val="tx1"/>
                </a:solidFill>
                <a:latin typeface="+mn-lt"/>
                <a:cs typeface="+mn-cs"/>
              </a:rPr>
              <a:t>Partial data are replicated in systems:</a:t>
            </a:r>
          </a:p>
          <a:p>
            <a:pPr marL="979488" lvl="2" indent="327025">
              <a:lnSpc>
                <a:spcPct val="80000"/>
              </a:lnSpc>
              <a:spcBef>
                <a:spcPts val="300"/>
              </a:spcBef>
              <a:buSzPct val="90000"/>
              <a:buBlip>
                <a:blip r:embed="rId3"/>
              </a:buBlip>
              <a:defRPr/>
            </a:pPr>
            <a:r>
              <a:rPr lang="en-US" sz="1600" dirty="0" smtClean="0">
                <a:solidFill>
                  <a:srgbClr val="C00000"/>
                </a:solidFill>
                <a:latin typeface="+mn-lt"/>
                <a:cs typeface="+mn-cs"/>
              </a:rPr>
              <a:t>Replicated data can be alternatively authored in both systems with enforced control  </a:t>
            </a:r>
          </a:p>
          <a:p>
            <a:pPr marL="522288" lvl="1" indent="327025">
              <a:lnSpc>
                <a:spcPct val="80000"/>
              </a:lnSpc>
              <a:spcBef>
                <a:spcPts val="300"/>
              </a:spcBef>
              <a:buSzPct val="90000"/>
              <a:buBlip>
                <a:blip r:embed="rId3"/>
              </a:buBlip>
              <a:defRPr/>
            </a:pPr>
            <a:r>
              <a:rPr lang="en-US" sz="1800" dirty="0" smtClean="0">
                <a:solidFill>
                  <a:schemeClr val="tx1"/>
                </a:solidFill>
                <a:latin typeface="+mn-lt"/>
                <a:cs typeface="+mn-cs"/>
              </a:rPr>
              <a:t>Fully automatic, no user or admin required in replication/synchronization</a:t>
            </a:r>
          </a:p>
          <a:p>
            <a:pPr marL="979488" lvl="2" indent="327025">
              <a:lnSpc>
                <a:spcPct val="80000"/>
              </a:lnSpc>
              <a:spcBef>
                <a:spcPts val="300"/>
              </a:spcBef>
              <a:buSzPct val="90000"/>
              <a:buBlip>
                <a:blip r:embed="rId3"/>
              </a:buBlip>
              <a:defRPr/>
            </a:pPr>
            <a:r>
              <a:rPr lang="en-US" sz="1800" dirty="0" smtClean="0">
                <a:solidFill>
                  <a:srgbClr val="C00000"/>
                </a:solidFill>
              </a:rPr>
              <a:t>no more issue of reconciliation</a:t>
            </a:r>
            <a:endParaRPr lang="en-US" sz="1800" b="1" dirty="0" smtClean="0">
              <a:solidFill>
                <a:schemeClr val="tx1"/>
              </a:solidFill>
              <a:latin typeface="+mn-lt"/>
              <a:cs typeface="+mn-cs"/>
            </a:endParaRPr>
          </a:p>
        </p:txBody>
      </p:sp>
      <p:grpSp>
        <p:nvGrpSpPr>
          <p:cNvPr id="2" name="Group 27"/>
          <p:cNvGrpSpPr>
            <a:grpSpLocks noChangeAspect="1"/>
          </p:cNvGrpSpPr>
          <p:nvPr/>
        </p:nvGrpSpPr>
        <p:grpSpPr>
          <a:xfrm>
            <a:off x="6903188" y="4500159"/>
            <a:ext cx="1784841" cy="1054169"/>
            <a:chOff x="6423555" y="1338722"/>
            <a:chExt cx="2379786" cy="1783013"/>
          </a:xfrm>
        </p:grpSpPr>
        <p:sp>
          <p:nvSpPr>
            <p:cNvPr id="8" name="Oval 51"/>
            <p:cNvSpPr/>
            <p:nvPr/>
          </p:nvSpPr>
          <p:spPr bwMode="auto">
            <a:xfrm>
              <a:off x="6669740" y="1735016"/>
              <a:ext cx="140677" cy="140677"/>
            </a:xfrm>
            <a:prstGeom prst="ellipse">
              <a:avLst/>
            </a:prstGeom>
            <a:solidFill>
              <a:schemeClr val="tx1">
                <a:alpha val="94902"/>
              </a:schemeClr>
            </a:solidFill>
            <a:ln w="12700" algn="ctr">
              <a:solidFill>
                <a:srgbClr val="000000"/>
              </a:solidFill>
              <a:miter lim="800000"/>
              <a:headEnd/>
              <a:tailEnd/>
            </a:ln>
            <a:effectLst/>
          </p:spPr>
          <p:txBody>
            <a:bodyPr wrap="square" lIns="36000" tIns="36000" rIns="36000" bIns="36000" rtlCol="0" anchor="ctr">
              <a:noAutofit/>
            </a:bodyPr>
            <a:lstStyle/>
            <a:p>
              <a:pPr algn="ctr"/>
              <a:endParaRPr lang="en-US" dirty="0" smtClean="0"/>
            </a:p>
          </p:txBody>
        </p:sp>
        <p:sp>
          <p:nvSpPr>
            <p:cNvPr id="9" name="Oval 52"/>
            <p:cNvSpPr/>
            <p:nvPr/>
          </p:nvSpPr>
          <p:spPr bwMode="auto">
            <a:xfrm>
              <a:off x="8404756" y="2579077"/>
              <a:ext cx="140677" cy="140677"/>
            </a:xfrm>
            <a:prstGeom prst="ellipse">
              <a:avLst/>
            </a:prstGeom>
            <a:solidFill>
              <a:schemeClr val="tx1">
                <a:alpha val="94902"/>
              </a:schemeClr>
            </a:solidFill>
            <a:ln w="12700" algn="ctr">
              <a:solidFill>
                <a:srgbClr val="000000"/>
              </a:solidFill>
              <a:miter lim="800000"/>
              <a:headEnd/>
              <a:tailEnd/>
            </a:ln>
            <a:effectLst/>
          </p:spPr>
          <p:txBody>
            <a:bodyPr wrap="square" lIns="36000" tIns="36000" rIns="36000" bIns="36000" rtlCol="0" anchor="ctr">
              <a:noAutofit/>
            </a:bodyPr>
            <a:lstStyle/>
            <a:p>
              <a:pPr algn="ctr"/>
              <a:endParaRPr lang="en-US" dirty="0" smtClean="0"/>
            </a:p>
          </p:txBody>
        </p:sp>
        <p:sp>
          <p:nvSpPr>
            <p:cNvPr id="10" name="Flowchart: Magnetic Disk 5"/>
            <p:cNvSpPr/>
            <p:nvPr/>
          </p:nvSpPr>
          <p:spPr bwMode="auto">
            <a:xfrm>
              <a:off x="6423555" y="1793631"/>
              <a:ext cx="644770" cy="879231"/>
            </a:xfrm>
            <a:prstGeom prst="flowChartMagneticDisk">
              <a:avLst/>
            </a:prstGeom>
            <a:solidFill>
              <a:srgbClr val="00B0F0">
                <a:alpha val="94902"/>
              </a:srgbClr>
            </a:solidFill>
            <a:ln w="12700" algn="ctr">
              <a:solidFill>
                <a:srgbClr val="000000"/>
              </a:solidFill>
              <a:miter lim="800000"/>
              <a:headEnd/>
              <a:tailEnd/>
            </a:ln>
            <a:effectLst>
              <a:outerShdw blurRad="50800" dist="38100" dir="2700000" algn="tl" rotWithShape="0">
                <a:prstClr val="black">
                  <a:alpha val="40000"/>
                </a:prstClr>
              </a:outerShdw>
            </a:effectLst>
          </p:spPr>
          <p:txBody>
            <a:bodyPr wrap="square" lIns="36000" tIns="36000" rIns="36000" bIns="36000" rtlCol="0" anchor="ctr">
              <a:noAutofit/>
            </a:bodyPr>
            <a:lstStyle/>
            <a:p>
              <a:pPr algn="ctr"/>
              <a:endParaRPr lang="en-US" dirty="0" smtClean="0"/>
            </a:p>
          </p:txBody>
        </p:sp>
        <p:sp>
          <p:nvSpPr>
            <p:cNvPr id="11" name="Flowchart: Magnetic Disk 6"/>
            <p:cNvSpPr/>
            <p:nvPr/>
          </p:nvSpPr>
          <p:spPr bwMode="auto">
            <a:xfrm>
              <a:off x="8158571" y="1781908"/>
              <a:ext cx="644770" cy="879231"/>
            </a:xfrm>
            <a:prstGeom prst="flowChartMagneticDisk">
              <a:avLst/>
            </a:prstGeom>
            <a:solidFill>
              <a:srgbClr val="FFC000">
                <a:alpha val="94902"/>
              </a:srgbClr>
            </a:solidFill>
            <a:ln w="12700" algn="ctr">
              <a:solidFill>
                <a:srgbClr val="000000"/>
              </a:solidFill>
              <a:miter lim="800000"/>
              <a:headEnd/>
              <a:tailEnd/>
            </a:ln>
            <a:effectLst>
              <a:outerShdw blurRad="50800" dist="38100" dir="2700000" algn="tl" rotWithShape="0">
                <a:prstClr val="black">
                  <a:alpha val="40000"/>
                </a:prstClr>
              </a:outerShdw>
            </a:effectLst>
          </p:spPr>
          <p:txBody>
            <a:bodyPr wrap="square" lIns="36000" tIns="36000" rIns="36000" bIns="36000" rtlCol="0" anchor="ctr">
              <a:noAutofit/>
            </a:bodyPr>
            <a:lstStyle/>
            <a:p>
              <a:pPr algn="ctr"/>
              <a:endParaRPr lang="en-US" dirty="0" smtClean="0"/>
            </a:p>
          </p:txBody>
        </p:sp>
        <p:cxnSp>
          <p:nvCxnSpPr>
            <p:cNvPr id="12" name="Elbow Connector 8"/>
            <p:cNvCxnSpPr>
              <a:stCxn id="10" idx="1"/>
              <a:endCxn id="11" idx="1"/>
            </p:cNvCxnSpPr>
            <p:nvPr/>
          </p:nvCxnSpPr>
          <p:spPr bwMode="auto">
            <a:xfrm rot="5400000" flipH="1" flipV="1">
              <a:off x="7607587" y="920262"/>
              <a:ext cx="11723" cy="1735016"/>
            </a:xfrm>
            <a:prstGeom prst="bentConnector3">
              <a:avLst>
                <a:gd name="adj1" fmla="val 2557326"/>
              </a:avLst>
            </a:prstGeom>
            <a:solidFill>
              <a:schemeClr val="bg1"/>
            </a:solidFill>
            <a:ln w="28575" cap="flat" cmpd="sng" algn="ctr">
              <a:solidFill>
                <a:schemeClr val="tx1"/>
              </a:solidFill>
              <a:prstDash val="solid"/>
              <a:round/>
              <a:headEnd type="none" w="med" len="med"/>
              <a:tailEnd type="arrow"/>
            </a:ln>
            <a:effectLst/>
          </p:spPr>
        </p:cxnSp>
        <p:cxnSp>
          <p:nvCxnSpPr>
            <p:cNvPr id="13" name="Elbow Connector 10"/>
            <p:cNvCxnSpPr>
              <a:stCxn id="11" idx="3"/>
              <a:endCxn id="10" idx="3"/>
            </p:cNvCxnSpPr>
            <p:nvPr/>
          </p:nvCxnSpPr>
          <p:spPr bwMode="auto">
            <a:xfrm rot="5400000">
              <a:off x="7607587" y="1799492"/>
              <a:ext cx="11723" cy="1735016"/>
            </a:xfrm>
            <a:prstGeom prst="bentConnector3">
              <a:avLst>
                <a:gd name="adj1" fmla="val 2854437"/>
              </a:avLst>
            </a:prstGeom>
            <a:solidFill>
              <a:schemeClr val="bg1"/>
            </a:solidFill>
            <a:ln w="28575" cap="flat" cmpd="sng" algn="ctr">
              <a:solidFill>
                <a:schemeClr val="tx1"/>
              </a:solidFill>
              <a:prstDash val="solid"/>
              <a:round/>
              <a:headEnd type="none" w="med" len="med"/>
              <a:tailEnd type="arrow"/>
            </a:ln>
            <a:effectLst/>
          </p:spPr>
        </p:cxnSp>
        <p:sp>
          <p:nvSpPr>
            <p:cNvPr id="14" name="Flowchart: Multidocument 13"/>
            <p:cNvSpPr/>
            <p:nvPr/>
          </p:nvSpPr>
          <p:spPr bwMode="auto">
            <a:xfrm>
              <a:off x="7460618" y="1338722"/>
              <a:ext cx="304800" cy="386861"/>
            </a:xfrm>
            <a:prstGeom prst="flowChartMultidocument">
              <a:avLst/>
            </a:prstGeom>
            <a:solidFill>
              <a:srgbClr val="CCFFFF">
                <a:alpha val="94902"/>
              </a:srgbClr>
            </a:solidFill>
            <a:ln w="12700" algn="ctr">
              <a:solidFill>
                <a:srgbClr val="000000"/>
              </a:solidFill>
              <a:miter lim="800000"/>
              <a:headEnd/>
              <a:tailEnd/>
            </a:ln>
            <a:effectLst/>
          </p:spPr>
          <p:txBody>
            <a:bodyPr wrap="square" lIns="36000" tIns="36000" rIns="36000" bIns="36000" rtlCol="0" anchor="ctr">
              <a:noAutofit/>
            </a:bodyPr>
            <a:lstStyle/>
            <a:p>
              <a:pPr algn="ctr"/>
              <a:endParaRPr lang="en-US" dirty="0" smtClean="0"/>
            </a:p>
          </p:txBody>
        </p:sp>
        <p:sp>
          <p:nvSpPr>
            <p:cNvPr id="15" name="Flowchart: Multidocument 14"/>
            <p:cNvSpPr/>
            <p:nvPr/>
          </p:nvSpPr>
          <p:spPr bwMode="auto">
            <a:xfrm>
              <a:off x="7477774" y="2734873"/>
              <a:ext cx="304800" cy="386862"/>
            </a:xfrm>
            <a:prstGeom prst="flowChartMultidocument">
              <a:avLst/>
            </a:prstGeom>
            <a:solidFill>
              <a:srgbClr val="FFFF99">
                <a:alpha val="94902"/>
              </a:srgbClr>
            </a:solidFill>
            <a:ln w="12700" algn="ctr">
              <a:solidFill>
                <a:srgbClr val="000000"/>
              </a:solidFill>
              <a:miter lim="800000"/>
              <a:headEnd/>
              <a:tailEnd/>
            </a:ln>
            <a:effectLst/>
          </p:spPr>
          <p:txBody>
            <a:bodyPr wrap="square" lIns="36000" tIns="36000" rIns="36000" bIns="36000" rtlCol="0" anchor="ctr">
              <a:noAutofit/>
            </a:bodyPr>
            <a:lstStyle/>
            <a:p>
              <a:pPr algn="ctr"/>
              <a:endParaRPr lang="en-US" dirty="0" smtClean="0"/>
            </a:p>
          </p:txBody>
        </p:sp>
        <p:sp>
          <p:nvSpPr>
            <p:cNvPr id="16" name="TextBox 30"/>
            <p:cNvSpPr txBox="1"/>
            <p:nvPr/>
          </p:nvSpPr>
          <p:spPr>
            <a:xfrm>
              <a:off x="6529063" y="2121878"/>
              <a:ext cx="376172" cy="369332"/>
            </a:xfrm>
            <a:prstGeom prst="rect">
              <a:avLst/>
            </a:prstGeom>
            <a:noFill/>
          </p:spPr>
          <p:txBody>
            <a:bodyPr wrap="none" lIns="0" tIns="0" rIns="0" bIns="0" rtlCol="0">
              <a:spAutoFit/>
            </a:bodyPr>
            <a:lstStyle/>
            <a:p>
              <a:r>
                <a:rPr lang="en-US" sz="1800" b="1" dirty="0" smtClean="0">
                  <a:solidFill>
                    <a:schemeClr val="bg1"/>
                  </a:solidFill>
                </a:rPr>
                <a:t>V6</a:t>
              </a:r>
              <a:endParaRPr lang="en-US" sz="2800" b="1" dirty="0" smtClean="0">
                <a:solidFill>
                  <a:schemeClr val="bg1"/>
                </a:solidFill>
              </a:endParaRPr>
            </a:p>
          </p:txBody>
        </p:sp>
        <p:sp>
          <p:nvSpPr>
            <p:cNvPr id="17" name="TextBox 43"/>
            <p:cNvSpPr txBox="1"/>
            <p:nvPr/>
          </p:nvSpPr>
          <p:spPr>
            <a:xfrm>
              <a:off x="8328948" y="2203937"/>
              <a:ext cx="341440" cy="246221"/>
            </a:xfrm>
            <a:prstGeom prst="rect">
              <a:avLst/>
            </a:prstGeom>
            <a:noFill/>
          </p:spPr>
          <p:txBody>
            <a:bodyPr wrap="none" lIns="0" tIns="0" rIns="0" bIns="0" rtlCol="0">
              <a:spAutoFit/>
            </a:bodyPr>
            <a:lstStyle/>
            <a:p>
              <a:r>
                <a:rPr lang="en-US" sz="1600" b="1" dirty="0" smtClean="0">
                  <a:solidFill>
                    <a:schemeClr val="tx1"/>
                  </a:solidFill>
                </a:rPr>
                <a:t>xxx</a:t>
              </a:r>
            </a:p>
          </p:txBody>
        </p:sp>
      </p:grpSp>
      <p:grpSp>
        <p:nvGrpSpPr>
          <p:cNvPr id="3" name="Group 28"/>
          <p:cNvGrpSpPr>
            <a:grpSpLocks noChangeAspect="1"/>
          </p:cNvGrpSpPr>
          <p:nvPr/>
        </p:nvGrpSpPr>
        <p:grpSpPr>
          <a:xfrm>
            <a:off x="6927369" y="1673560"/>
            <a:ext cx="1872765" cy="1680009"/>
            <a:chOff x="6377355" y="3868616"/>
            <a:chExt cx="2497015" cy="2621191"/>
          </a:xfrm>
        </p:grpSpPr>
        <p:sp>
          <p:nvSpPr>
            <p:cNvPr id="19" name="Oval 48"/>
            <p:cNvSpPr/>
            <p:nvPr/>
          </p:nvSpPr>
          <p:spPr bwMode="auto">
            <a:xfrm>
              <a:off x="6635262" y="5329226"/>
              <a:ext cx="140677" cy="140677"/>
            </a:xfrm>
            <a:prstGeom prst="ellipse">
              <a:avLst/>
            </a:prstGeom>
            <a:solidFill>
              <a:schemeClr val="tx1">
                <a:alpha val="94902"/>
              </a:schemeClr>
            </a:solidFill>
            <a:ln w="12700" algn="ctr">
              <a:solidFill>
                <a:srgbClr val="000000"/>
              </a:solidFill>
              <a:miter lim="800000"/>
              <a:headEnd/>
              <a:tailEnd/>
            </a:ln>
            <a:effectLst/>
          </p:spPr>
          <p:txBody>
            <a:bodyPr wrap="square" lIns="36000" tIns="36000" rIns="36000" bIns="36000" rtlCol="0" anchor="ctr">
              <a:noAutofit/>
            </a:bodyPr>
            <a:lstStyle/>
            <a:p>
              <a:pPr algn="ctr"/>
              <a:endParaRPr lang="en-US" dirty="0" smtClean="0"/>
            </a:p>
          </p:txBody>
        </p:sp>
        <p:sp>
          <p:nvSpPr>
            <p:cNvPr id="20" name="Oval 49"/>
            <p:cNvSpPr/>
            <p:nvPr/>
          </p:nvSpPr>
          <p:spPr bwMode="auto">
            <a:xfrm>
              <a:off x="7561385" y="5540241"/>
              <a:ext cx="140677" cy="140677"/>
            </a:xfrm>
            <a:prstGeom prst="ellipse">
              <a:avLst/>
            </a:prstGeom>
            <a:solidFill>
              <a:schemeClr val="tx1">
                <a:alpha val="94902"/>
              </a:schemeClr>
            </a:solidFill>
            <a:ln w="12700" algn="ctr">
              <a:solidFill>
                <a:srgbClr val="000000"/>
              </a:solidFill>
              <a:miter lim="800000"/>
              <a:headEnd/>
              <a:tailEnd/>
            </a:ln>
            <a:effectLst/>
          </p:spPr>
          <p:txBody>
            <a:bodyPr wrap="square" lIns="36000" tIns="36000" rIns="36000" bIns="36000" rtlCol="0" anchor="ctr">
              <a:noAutofit/>
            </a:bodyPr>
            <a:lstStyle/>
            <a:p>
              <a:pPr algn="ctr"/>
              <a:endParaRPr lang="en-US" dirty="0" smtClean="0"/>
            </a:p>
          </p:txBody>
        </p:sp>
        <p:sp>
          <p:nvSpPr>
            <p:cNvPr id="21" name="Oval 50"/>
            <p:cNvSpPr/>
            <p:nvPr/>
          </p:nvSpPr>
          <p:spPr bwMode="auto">
            <a:xfrm>
              <a:off x="8475785" y="5211995"/>
              <a:ext cx="140677" cy="140677"/>
            </a:xfrm>
            <a:prstGeom prst="ellipse">
              <a:avLst/>
            </a:prstGeom>
            <a:solidFill>
              <a:schemeClr val="tx1">
                <a:alpha val="94902"/>
              </a:schemeClr>
            </a:solidFill>
            <a:ln w="12700" algn="ctr">
              <a:solidFill>
                <a:srgbClr val="000000"/>
              </a:solidFill>
              <a:miter lim="800000"/>
              <a:headEnd/>
              <a:tailEnd/>
            </a:ln>
            <a:effectLst/>
          </p:spPr>
          <p:txBody>
            <a:bodyPr wrap="square" lIns="36000" tIns="36000" rIns="36000" bIns="36000" rtlCol="0" anchor="ctr">
              <a:noAutofit/>
            </a:bodyPr>
            <a:lstStyle/>
            <a:p>
              <a:pPr algn="ctr"/>
              <a:endParaRPr lang="en-US" dirty="0" smtClean="0"/>
            </a:p>
          </p:txBody>
        </p:sp>
        <p:sp>
          <p:nvSpPr>
            <p:cNvPr id="22" name="Flowchart: Magnetic Disk 15"/>
            <p:cNvSpPr/>
            <p:nvPr/>
          </p:nvSpPr>
          <p:spPr bwMode="auto">
            <a:xfrm>
              <a:off x="7233138" y="3868616"/>
              <a:ext cx="644770" cy="879231"/>
            </a:xfrm>
            <a:prstGeom prst="flowChartMagneticDisk">
              <a:avLst/>
            </a:prstGeom>
            <a:solidFill>
              <a:srgbClr val="00B0F0">
                <a:alpha val="94902"/>
              </a:srgbClr>
            </a:solidFill>
            <a:ln w="12700" algn="ctr">
              <a:solidFill>
                <a:srgbClr val="000000"/>
              </a:solidFill>
              <a:miter lim="800000"/>
              <a:headEnd/>
              <a:tailEnd/>
            </a:ln>
            <a:effectLst>
              <a:outerShdw blurRad="50800" dist="38100" dir="2700000" algn="tl" rotWithShape="0">
                <a:prstClr val="black">
                  <a:alpha val="40000"/>
                </a:prstClr>
              </a:outerShdw>
            </a:effectLst>
          </p:spPr>
          <p:txBody>
            <a:bodyPr wrap="square" lIns="36000" tIns="36000" rIns="36000" bIns="36000" rtlCol="0" anchor="ctr">
              <a:noAutofit/>
            </a:bodyPr>
            <a:lstStyle/>
            <a:p>
              <a:pPr algn="ctr"/>
              <a:endParaRPr lang="en-US" dirty="0" smtClean="0"/>
            </a:p>
          </p:txBody>
        </p:sp>
        <p:sp>
          <p:nvSpPr>
            <p:cNvPr id="23" name="Flowchart: Magnetic Disk 16"/>
            <p:cNvSpPr/>
            <p:nvPr/>
          </p:nvSpPr>
          <p:spPr bwMode="auto">
            <a:xfrm>
              <a:off x="6377355" y="5423008"/>
              <a:ext cx="644770" cy="879231"/>
            </a:xfrm>
            <a:prstGeom prst="flowChartMagneticDisk">
              <a:avLst/>
            </a:prstGeom>
            <a:solidFill>
              <a:srgbClr val="FFC000">
                <a:alpha val="94902"/>
              </a:srgbClr>
            </a:solidFill>
            <a:ln w="12700" algn="ctr">
              <a:solidFill>
                <a:srgbClr val="000000"/>
              </a:solidFill>
              <a:miter lim="800000"/>
              <a:headEnd/>
              <a:tailEnd/>
            </a:ln>
            <a:effectLst>
              <a:outerShdw blurRad="50800" dist="38100" dir="2700000" algn="tl" rotWithShape="0">
                <a:prstClr val="black">
                  <a:alpha val="40000"/>
                </a:prstClr>
              </a:outerShdw>
            </a:effectLst>
          </p:spPr>
          <p:txBody>
            <a:bodyPr wrap="square" lIns="36000" tIns="36000" rIns="36000" bIns="36000" rtlCol="0" anchor="ctr">
              <a:noAutofit/>
            </a:bodyPr>
            <a:lstStyle/>
            <a:p>
              <a:pPr algn="ctr"/>
              <a:endParaRPr lang="en-US" dirty="0" smtClean="0"/>
            </a:p>
          </p:txBody>
        </p:sp>
        <p:sp>
          <p:nvSpPr>
            <p:cNvPr id="24" name="Flowchart: Magnetic Disk 17"/>
            <p:cNvSpPr/>
            <p:nvPr/>
          </p:nvSpPr>
          <p:spPr bwMode="auto">
            <a:xfrm>
              <a:off x="7326923" y="5610576"/>
              <a:ext cx="644770" cy="879231"/>
            </a:xfrm>
            <a:prstGeom prst="flowChartMagneticDisk">
              <a:avLst/>
            </a:prstGeom>
            <a:solidFill>
              <a:srgbClr val="FFC000">
                <a:alpha val="94902"/>
              </a:srgbClr>
            </a:solidFill>
            <a:ln w="12700" algn="ctr">
              <a:solidFill>
                <a:srgbClr val="000000"/>
              </a:solidFill>
              <a:miter lim="800000"/>
              <a:headEnd/>
              <a:tailEnd/>
            </a:ln>
            <a:effectLst>
              <a:outerShdw blurRad="50800" dist="38100" dir="2700000" algn="tl" rotWithShape="0">
                <a:prstClr val="black">
                  <a:alpha val="40000"/>
                </a:prstClr>
              </a:outerShdw>
            </a:effectLst>
          </p:spPr>
          <p:txBody>
            <a:bodyPr wrap="square" lIns="36000" tIns="36000" rIns="36000" bIns="36000" rtlCol="0" anchor="ctr">
              <a:noAutofit/>
            </a:bodyPr>
            <a:lstStyle/>
            <a:p>
              <a:pPr algn="ctr"/>
              <a:endParaRPr lang="en-US" dirty="0" smtClean="0"/>
            </a:p>
          </p:txBody>
        </p:sp>
        <p:sp>
          <p:nvSpPr>
            <p:cNvPr id="25" name="Flowchart: Magnetic Disk 18"/>
            <p:cNvSpPr/>
            <p:nvPr/>
          </p:nvSpPr>
          <p:spPr bwMode="auto">
            <a:xfrm>
              <a:off x="8229600" y="5282332"/>
              <a:ext cx="644770" cy="879231"/>
            </a:xfrm>
            <a:prstGeom prst="flowChartMagneticDisk">
              <a:avLst/>
            </a:prstGeom>
            <a:solidFill>
              <a:srgbClr val="FFC000">
                <a:alpha val="94902"/>
              </a:srgbClr>
            </a:solidFill>
            <a:ln w="12700" algn="ctr">
              <a:solidFill>
                <a:srgbClr val="000000"/>
              </a:solidFill>
              <a:miter lim="800000"/>
              <a:headEnd/>
              <a:tailEnd/>
            </a:ln>
            <a:effectLst>
              <a:outerShdw blurRad="50800" dist="38100" dir="2700000" algn="tl" rotWithShape="0">
                <a:prstClr val="black">
                  <a:alpha val="40000"/>
                </a:prstClr>
              </a:outerShdw>
            </a:effectLst>
          </p:spPr>
          <p:txBody>
            <a:bodyPr wrap="square" lIns="36000" tIns="36000" rIns="36000" bIns="36000" rtlCol="0" anchor="ctr">
              <a:noAutofit/>
            </a:bodyPr>
            <a:lstStyle/>
            <a:p>
              <a:pPr algn="ctr"/>
              <a:endParaRPr lang="en-US" dirty="0" smtClean="0"/>
            </a:p>
          </p:txBody>
        </p:sp>
        <p:sp>
          <p:nvSpPr>
            <p:cNvPr id="26" name="TextBox 31"/>
            <p:cNvSpPr txBox="1"/>
            <p:nvPr/>
          </p:nvSpPr>
          <p:spPr>
            <a:xfrm>
              <a:off x="7350370" y="4196861"/>
              <a:ext cx="376171" cy="369332"/>
            </a:xfrm>
            <a:prstGeom prst="rect">
              <a:avLst/>
            </a:prstGeom>
            <a:noFill/>
          </p:spPr>
          <p:txBody>
            <a:bodyPr wrap="none" lIns="0" tIns="0" rIns="0" bIns="0" rtlCol="0">
              <a:spAutoFit/>
            </a:bodyPr>
            <a:lstStyle/>
            <a:p>
              <a:r>
                <a:rPr lang="en-US" sz="1800" b="1" dirty="0" smtClean="0">
                  <a:solidFill>
                    <a:schemeClr val="bg1"/>
                  </a:solidFill>
                </a:rPr>
                <a:t>V6</a:t>
              </a:r>
              <a:endParaRPr lang="en-US" sz="2800" b="1" dirty="0" smtClean="0">
                <a:solidFill>
                  <a:schemeClr val="bg1"/>
                </a:solidFill>
              </a:endParaRPr>
            </a:p>
          </p:txBody>
        </p:sp>
        <p:cxnSp>
          <p:nvCxnSpPr>
            <p:cNvPr id="27" name="Elbow Connector 33"/>
            <p:cNvCxnSpPr>
              <a:stCxn id="22" idx="3"/>
              <a:endCxn id="23" idx="1"/>
            </p:cNvCxnSpPr>
            <p:nvPr/>
          </p:nvCxnSpPr>
          <p:spPr bwMode="auto">
            <a:xfrm rot="5400000">
              <a:off x="6790052" y="4657536"/>
              <a:ext cx="675161" cy="855783"/>
            </a:xfrm>
            <a:prstGeom prst="bentConnector3">
              <a:avLst>
                <a:gd name="adj1" fmla="val 50000"/>
              </a:avLst>
            </a:prstGeom>
            <a:solidFill>
              <a:schemeClr val="bg1"/>
            </a:solidFill>
            <a:ln w="28575" cap="flat" cmpd="sng" algn="ctr">
              <a:solidFill>
                <a:schemeClr val="tx1"/>
              </a:solidFill>
              <a:prstDash val="solid"/>
              <a:round/>
              <a:headEnd type="none" w="med" len="med"/>
              <a:tailEnd type="none" w="med" len="med"/>
            </a:ln>
            <a:effectLst/>
          </p:spPr>
        </p:cxnSp>
        <p:cxnSp>
          <p:nvCxnSpPr>
            <p:cNvPr id="28" name="Elbow Connector 36"/>
            <p:cNvCxnSpPr>
              <a:stCxn id="22" idx="3"/>
              <a:endCxn id="25" idx="1"/>
            </p:cNvCxnSpPr>
            <p:nvPr/>
          </p:nvCxnSpPr>
          <p:spPr bwMode="auto">
            <a:xfrm rot="16200000" flipH="1">
              <a:off x="7786512" y="4516858"/>
              <a:ext cx="534485" cy="996462"/>
            </a:xfrm>
            <a:prstGeom prst="bentConnector3">
              <a:avLst>
                <a:gd name="adj1" fmla="val 50000"/>
              </a:avLst>
            </a:prstGeom>
            <a:solidFill>
              <a:schemeClr val="bg1"/>
            </a:solidFill>
            <a:ln w="28575" cap="flat" cmpd="sng" algn="ctr">
              <a:solidFill>
                <a:schemeClr val="tx1"/>
              </a:solidFill>
              <a:prstDash val="solid"/>
              <a:round/>
              <a:headEnd type="none" w="med" len="med"/>
              <a:tailEnd type="none" w="med" len="med"/>
            </a:ln>
            <a:effectLst/>
          </p:spPr>
        </p:cxnSp>
        <p:cxnSp>
          <p:nvCxnSpPr>
            <p:cNvPr id="29" name="Elbow Connector 39"/>
            <p:cNvCxnSpPr>
              <a:stCxn id="22" idx="3"/>
              <a:endCxn id="24" idx="1"/>
            </p:cNvCxnSpPr>
            <p:nvPr/>
          </p:nvCxnSpPr>
          <p:spPr bwMode="auto">
            <a:xfrm rot="16200000" flipH="1">
              <a:off x="7171051" y="5132318"/>
              <a:ext cx="862729" cy="93785"/>
            </a:xfrm>
            <a:prstGeom prst="bentConnector3">
              <a:avLst>
                <a:gd name="adj1" fmla="val 50000"/>
              </a:avLst>
            </a:prstGeom>
            <a:solidFill>
              <a:schemeClr val="bg1"/>
            </a:solidFill>
            <a:ln w="28575" cap="flat" cmpd="sng" algn="ctr">
              <a:solidFill>
                <a:schemeClr val="tx1"/>
              </a:solidFill>
              <a:prstDash val="solid"/>
              <a:round/>
              <a:headEnd type="arrow" w="med" len="med"/>
              <a:tailEnd type="none" w="med" len="med"/>
            </a:ln>
            <a:effectLst/>
          </p:spPr>
        </p:cxnSp>
        <p:sp>
          <p:nvSpPr>
            <p:cNvPr id="30" name="TextBox 44"/>
            <p:cNvSpPr txBox="1"/>
            <p:nvPr/>
          </p:nvSpPr>
          <p:spPr>
            <a:xfrm>
              <a:off x="6536008" y="5868485"/>
              <a:ext cx="341440" cy="246221"/>
            </a:xfrm>
            <a:prstGeom prst="rect">
              <a:avLst/>
            </a:prstGeom>
            <a:noFill/>
          </p:spPr>
          <p:txBody>
            <a:bodyPr wrap="none" lIns="0" tIns="0" rIns="0" bIns="0" rtlCol="0">
              <a:spAutoFit/>
            </a:bodyPr>
            <a:lstStyle/>
            <a:p>
              <a:r>
                <a:rPr lang="en-US" sz="1600" b="1" dirty="0" smtClean="0">
                  <a:solidFill>
                    <a:schemeClr val="tx1"/>
                  </a:solidFill>
                </a:rPr>
                <a:t>xxx</a:t>
              </a:r>
            </a:p>
          </p:txBody>
        </p:sp>
        <p:sp>
          <p:nvSpPr>
            <p:cNvPr id="31" name="TextBox 45"/>
            <p:cNvSpPr txBox="1"/>
            <p:nvPr/>
          </p:nvSpPr>
          <p:spPr>
            <a:xfrm>
              <a:off x="7485578" y="6032608"/>
              <a:ext cx="341440" cy="246221"/>
            </a:xfrm>
            <a:prstGeom prst="rect">
              <a:avLst/>
            </a:prstGeom>
            <a:noFill/>
          </p:spPr>
          <p:txBody>
            <a:bodyPr wrap="none" lIns="0" tIns="0" rIns="0" bIns="0" rtlCol="0">
              <a:spAutoFit/>
            </a:bodyPr>
            <a:lstStyle/>
            <a:p>
              <a:r>
                <a:rPr lang="en-US" sz="1600" b="1" dirty="0" smtClean="0">
                  <a:solidFill>
                    <a:schemeClr val="tx1"/>
                  </a:solidFill>
                </a:rPr>
                <a:t>xxx</a:t>
              </a:r>
            </a:p>
          </p:txBody>
        </p:sp>
        <p:sp>
          <p:nvSpPr>
            <p:cNvPr id="32" name="TextBox 46"/>
            <p:cNvSpPr txBox="1"/>
            <p:nvPr/>
          </p:nvSpPr>
          <p:spPr>
            <a:xfrm>
              <a:off x="8399978" y="5692639"/>
              <a:ext cx="341440" cy="246221"/>
            </a:xfrm>
            <a:prstGeom prst="rect">
              <a:avLst/>
            </a:prstGeom>
            <a:noFill/>
          </p:spPr>
          <p:txBody>
            <a:bodyPr wrap="none" lIns="0" tIns="0" rIns="0" bIns="0" rtlCol="0">
              <a:spAutoFit/>
            </a:bodyPr>
            <a:lstStyle/>
            <a:p>
              <a:r>
                <a:rPr lang="en-US" sz="1600" b="1" dirty="0" smtClean="0">
                  <a:solidFill>
                    <a:schemeClr val="tx1"/>
                  </a:solidFill>
                </a:rPr>
                <a:t>xxx</a:t>
              </a:r>
            </a:p>
          </p:txBody>
        </p:sp>
      </p:grpSp>
      <p:pic>
        <p:nvPicPr>
          <p:cNvPr id="33" name="Picture 2"/>
          <p:cNvPicPr>
            <a:picLocks noChangeAspect="1" noChangeArrowheads="1"/>
          </p:cNvPicPr>
          <p:nvPr/>
        </p:nvPicPr>
        <p:blipFill>
          <a:blip r:embed="rId4" cstate="print"/>
          <a:srcRect/>
          <a:stretch>
            <a:fillRect/>
          </a:stretch>
        </p:blipFill>
        <p:spPr bwMode="auto">
          <a:xfrm>
            <a:off x="7209075" y="787699"/>
            <a:ext cx="1130367" cy="846320"/>
          </a:xfrm>
          <a:prstGeom prst="rect">
            <a:avLst/>
          </a:prstGeom>
          <a:noFill/>
          <a:ln w="9525">
            <a:noFill/>
            <a:miter lim="800000"/>
            <a:headEnd/>
            <a:tailEnd/>
          </a:ln>
          <a:effectLst/>
        </p:spPr>
      </p:pic>
      <p:sp>
        <p:nvSpPr>
          <p:cNvPr id="34" name="TextBox 32"/>
          <p:cNvSpPr txBox="1"/>
          <p:nvPr/>
        </p:nvSpPr>
        <p:spPr>
          <a:xfrm>
            <a:off x="7347760" y="3428386"/>
            <a:ext cx="1571222" cy="334850"/>
          </a:xfrm>
          <a:prstGeom prst="rect">
            <a:avLst/>
          </a:prstGeom>
          <a:noFill/>
        </p:spPr>
        <p:txBody>
          <a:bodyPr wrap="square" lIns="0" tIns="0" rIns="0" bIns="0" rtlCol="0">
            <a:noAutofit/>
          </a:bodyPr>
          <a:lstStyle/>
          <a:p>
            <a:r>
              <a:rPr lang="en-US" sz="1800" dirty="0" smtClean="0">
                <a:solidFill>
                  <a:schemeClr val="tx1"/>
                </a:solidFill>
              </a:rPr>
              <a:t>Real-time</a:t>
            </a:r>
          </a:p>
        </p:txBody>
      </p:sp>
      <p:sp>
        <p:nvSpPr>
          <p:cNvPr id="35" name="TextBox 34"/>
          <p:cNvSpPr txBox="1"/>
          <p:nvPr/>
        </p:nvSpPr>
        <p:spPr>
          <a:xfrm>
            <a:off x="7023642" y="5692921"/>
            <a:ext cx="1571222" cy="334850"/>
          </a:xfrm>
          <a:prstGeom prst="rect">
            <a:avLst/>
          </a:prstGeom>
          <a:noFill/>
        </p:spPr>
        <p:txBody>
          <a:bodyPr wrap="square" lIns="0" tIns="0" rIns="0" bIns="0" rtlCol="0">
            <a:noAutofit/>
          </a:bodyPr>
          <a:lstStyle/>
          <a:p>
            <a:r>
              <a:rPr lang="en-US" sz="1800" dirty="0" smtClean="0">
                <a:solidFill>
                  <a:schemeClr val="tx1"/>
                </a:solidFill>
              </a:rPr>
              <a:t>Asynchronous</a:t>
            </a:r>
          </a:p>
        </p:txBody>
      </p:sp>
      <p:sp>
        <p:nvSpPr>
          <p:cNvPr id="41" name="Date Placeholder 3"/>
          <p:cNvSpPr>
            <a:spLocks noGrp="1"/>
          </p:cNvSpPr>
          <p:nvPr>
            <p:ph type="dt" sz="half" idx="4294967295"/>
          </p:nvPr>
        </p:nvSpPr>
        <p:spPr>
          <a:xfrm>
            <a:off x="2599981" y="6632575"/>
            <a:ext cx="894107" cy="225425"/>
          </a:xfrm>
          <a:prstGeom prst="rect">
            <a:avLst/>
          </a:prstGeom>
        </p:spPr>
        <p:txBody>
          <a:bodyPr/>
          <a:lstStyle>
            <a:lvl1pPr>
              <a:defRPr sz="700">
                <a:solidFill>
                  <a:schemeClr val="bg1"/>
                </a:solidFill>
              </a:defRPr>
            </a:lvl1pPr>
          </a:lstStyle>
          <a:p>
            <a:pPr>
              <a:defRPr/>
            </a:pPr>
            <a:fld id="{3E604350-C1C6-456A-98D2-2DD519EC320B}" type="datetimeFigureOut">
              <a:rPr lang="en-US" smtClean="0"/>
              <a:pPr>
                <a:defRPr/>
              </a:pPr>
              <a:t>4/21/2009</a:t>
            </a:fld>
            <a:endParaRPr lang="en-US" dirty="0"/>
          </a:p>
        </p:txBody>
      </p:sp>
      <p:sp>
        <p:nvSpPr>
          <p:cNvPr id="42" name="Slide Number Placeholder 5"/>
          <p:cNvSpPr>
            <a:spLocks noGrp="1"/>
          </p:cNvSpPr>
          <p:nvPr>
            <p:ph type="sldNum" sz="quarter" idx="4294967295"/>
          </p:nvPr>
        </p:nvSpPr>
        <p:spPr>
          <a:xfrm>
            <a:off x="3808032" y="6654800"/>
            <a:ext cx="629031" cy="203200"/>
          </a:xfrm>
          <a:prstGeom prst="rect">
            <a:avLst/>
          </a:prstGeom>
        </p:spPr>
        <p:txBody>
          <a:bodyPr/>
          <a:lstStyle>
            <a:lvl1pPr>
              <a:defRPr sz="700">
                <a:solidFill>
                  <a:schemeClr val="bg1"/>
                </a:solidFill>
              </a:defRPr>
            </a:lvl1pPr>
          </a:lstStyle>
          <a:p>
            <a:pPr>
              <a:defRPr/>
            </a:pPr>
            <a:fld id="{28F4E06F-D9E1-44EA-B702-8CF060F07330}" type="slidenum">
              <a:rPr lang="en-US" smtClean="0"/>
              <a:pPr>
                <a:defRPr/>
              </a:pPr>
              <a:t>18</a:t>
            </a:fld>
            <a:endParaRPr lang="en-US" dirty="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a:srcRect/>
          <a:stretch>
            <a:fillRect/>
          </a:stretch>
        </p:blipFill>
        <p:spPr bwMode="auto">
          <a:xfrm>
            <a:off x="4395788" y="1106488"/>
            <a:ext cx="4487862" cy="798512"/>
          </a:xfrm>
          <a:prstGeom prst="rect">
            <a:avLst/>
          </a:prstGeom>
          <a:noFill/>
          <a:ln w="9525">
            <a:noFill/>
            <a:miter lim="800000"/>
            <a:headEnd/>
            <a:tailEnd/>
          </a:ln>
        </p:spPr>
      </p:pic>
      <p:sp>
        <p:nvSpPr>
          <p:cNvPr id="27651" name="Rectangle 3"/>
          <p:cNvSpPr>
            <a:spLocks noGrp="1" noChangeArrowheads="1"/>
          </p:cNvSpPr>
          <p:nvPr>
            <p:ph type="body" idx="4294967295"/>
          </p:nvPr>
        </p:nvSpPr>
        <p:spPr>
          <a:xfrm>
            <a:off x="171449" y="1106488"/>
            <a:ext cx="5516563" cy="5218112"/>
          </a:xfrm>
        </p:spPr>
        <p:txBody>
          <a:bodyPr/>
          <a:lstStyle/>
          <a:p>
            <a:pPr eaLnBrk="1" hangingPunct="1">
              <a:tabLst>
                <a:tab pos="1344613" algn="l"/>
              </a:tabLst>
            </a:pPr>
            <a:r>
              <a:rPr lang="en-US" dirty="0" err="1">
                <a:ea typeface="Arial" pitchFamily="-110" charset="0"/>
              </a:rPr>
              <a:t>Adaplet</a:t>
            </a:r>
            <a:endParaRPr lang="en-US" dirty="0" smtClean="0">
              <a:ea typeface="Arial" pitchFamily="-110" charset="0"/>
            </a:endParaRPr>
          </a:p>
          <a:p>
            <a:pPr marL="568325" lvl="1" indent="-111125" eaLnBrk="1" hangingPunct="1">
              <a:tabLst>
                <a:tab pos="1344613" algn="l"/>
              </a:tabLst>
            </a:pPr>
            <a:r>
              <a:rPr lang="en-US" dirty="0" smtClean="0">
                <a:ea typeface="Arial" pitchFamily="-110" charset="0"/>
              </a:rPr>
              <a:t> Extends </a:t>
            </a:r>
            <a:r>
              <a:rPr lang="en-US" dirty="0">
                <a:ea typeface="Arial" pitchFamily="-110" charset="0"/>
              </a:rPr>
              <a:t>persistence layer</a:t>
            </a:r>
          </a:p>
          <a:p>
            <a:pPr marL="1143000" lvl="2" indent="-228600" eaLnBrk="1" hangingPunct="1">
              <a:tabLst>
                <a:tab pos="1344613" algn="l"/>
              </a:tabLst>
            </a:pPr>
            <a:r>
              <a:rPr lang="en-US" sz="1800" dirty="0">
                <a:ea typeface="Arial" pitchFamily="-110" charset="0"/>
              </a:rPr>
              <a:t>Query/Expand</a:t>
            </a:r>
          </a:p>
          <a:p>
            <a:pPr marL="1143000" lvl="2" indent="-228600" eaLnBrk="1" hangingPunct="1">
              <a:tabLst>
                <a:tab pos="1344613" algn="l"/>
              </a:tabLst>
            </a:pPr>
            <a:r>
              <a:rPr lang="en-US" sz="1800" dirty="0">
                <a:ea typeface="Arial" pitchFamily="-110" charset="0"/>
              </a:rPr>
              <a:t>Metadata Read/Write</a:t>
            </a:r>
          </a:p>
          <a:p>
            <a:pPr marL="1143000" lvl="2" indent="-228600" eaLnBrk="1" hangingPunct="1">
              <a:tabLst>
                <a:tab pos="1344613" algn="l"/>
              </a:tabLst>
            </a:pPr>
            <a:r>
              <a:rPr lang="en-US" sz="1800" dirty="0">
                <a:ea typeface="Arial" pitchFamily="-110" charset="0"/>
              </a:rPr>
              <a:t>File Read/Write</a:t>
            </a:r>
          </a:p>
          <a:p>
            <a:pPr marL="1143000" lvl="2" indent="-228600" eaLnBrk="1" hangingPunct="1">
              <a:tabLst>
                <a:tab pos="1344613" algn="l"/>
              </a:tabLst>
            </a:pPr>
            <a:r>
              <a:rPr lang="en-US" sz="1800" dirty="0" smtClean="0">
                <a:ea typeface="Arial" pitchFamily="-110" charset="0"/>
              </a:rPr>
              <a:t>‘Proxy</a:t>
            </a:r>
            <a:r>
              <a:rPr lang="en-US" sz="1800" dirty="0">
                <a:ea typeface="Arial" pitchFamily="-110" charset="0"/>
              </a:rPr>
              <a:t>’ object</a:t>
            </a:r>
            <a:endParaRPr lang="en-US" sz="1800" dirty="0" smtClean="0">
              <a:ea typeface="Arial" pitchFamily="-110" charset="0"/>
            </a:endParaRPr>
          </a:p>
          <a:p>
            <a:pPr marL="568325" lvl="1" indent="-111125" eaLnBrk="1" hangingPunct="1">
              <a:tabLst>
                <a:tab pos="1344613" algn="l"/>
              </a:tabLst>
            </a:pPr>
            <a:r>
              <a:rPr lang="en-US" dirty="0" smtClean="0">
                <a:ea typeface="Arial" pitchFamily="-110" charset="0"/>
              </a:rPr>
              <a:t> Schema </a:t>
            </a:r>
            <a:r>
              <a:rPr lang="en-US" dirty="0">
                <a:ea typeface="Arial" pitchFamily="-110" charset="0"/>
              </a:rPr>
              <a:t>mapping split between persistence and federation layers</a:t>
            </a:r>
          </a:p>
          <a:p>
            <a:pPr marL="1143000" lvl="2" indent="-228600" eaLnBrk="1" hangingPunct="1">
              <a:buFontTx/>
              <a:buNone/>
              <a:tabLst>
                <a:tab pos="1344613" algn="l"/>
              </a:tabLst>
            </a:pPr>
            <a:endParaRPr lang="en-US" sz="1600" dirty="0">
              <a:ea typeface="Arial" pitchFamily="-110" charset="0"/>
            </a:endParaRPr>
          </a:p>
          <a:p>
            <a:pPr marL="568325" lvl="1" indent="-111125" eaLnBrk="1" hangingPunct="1">
              <a:tabLst>
                <a:tab pos="1344613" algn="l"/>
              </a:tabLst>
            </a:pPr>
            <a:endParaRPr lang="en-US" sz="1800" dirty="0">
              <a:ea typeface="Arial" pitchFamily="-110" charset="0"/>
            </a:endParaRPr>
          </a:p>
          <a:p>
            <a:pPr eaLnBrk="1" hangingPunct="1">
              <a:tabLst>
                <a:tab pos="1344613" algn="l"/>
              </a:tabLst>
            </a:pPr>
            <a:r>
              <a:rPr lang="en-US" dirty="0">
                <a:ea typeface="Arial" pitchFamily="-110" charset="0"/>
              </a:rPr>
              <a:t>Web Services </a:t>
            </a:r>
            <a:endParaRPr lang="en-US" dirty="0" smtClean="0">
              <a:ea typeface="Arial" pitchFamily="-110" charset="0"/>
            </a:endParaRPr>
          </a:p>
          <a:p>
            <a:pPr marL="568325" lvl="1" indent="-111125" eaLnBrk="1" hangingPunct="1">
              <a:tabLst>
                <a:tab pos="1344613" algn="l"/>
              </a:tabLst>
            </a:pPr>
            <a:r>
              <a:rPr lang="en-US" dirty="0" smtClean="0">
                <a:ea typeface="Arial" pitchFamily="-110" charset="0"/>
              </a:rPr>
              <a:t> Integration </a:t>
            </a:r>
            <a:r>
              <a:rPr lang="en-US" dirty="0">
                <a:ea typeface="Arial" pitchFamily="-110" charset="0"/>
              </a:rPr>
              <a:t>of heterogeneous systems</a:t>
            </a:r>
            <a:endParaRPr lang="en-US" dirty="0" smtClean="0">
              <a:ea typeface="Arial" pitchFamily="-110" charset="0"/>
            </a:endParaRPr>
          </a:p>
          <a:p>
            <a:pPr marL="568325" lvl="1" indent="-111125" eaLnBrk="1" hangingPunct="1">
              <a:tabLst>
                <a:tab pos="1344613" algn="l"/>
              </a:tabLst>
            </a:pPr>
            <a:r>
              <a:rPr lang="en-US" dirty="0" smtClean="0">
                <a:ea typeface="Arial" pitchFamily="-110" charset="0"/>
              </a:rPr>
              <a:t> Loosely </a:t>
            </a:r>
            <a:r>
              <a:rPr lang="en-US" dirty="0">
                <a:ea typeface="Arial" pitchFamily="-110" charset="0"/>
              </a:rPr>
              <a:t>coupled services through middleware </a:t>
            </a:r>
            <a:endParaRPr lang="en-US" dirty="0" smtClean="0">
              <a:ea typeface="Arial" pitchFamily="-110" charset="0"/>
            </a:endParaRPr>
          </a:p>
          <a:p>
            <a:pPr marL="568325" lvl="1" indent="-111125" eaLnBrk="1" hangingPunct="1">
              <a:tabLst>
                <a:tab pos="1344613" algn="l"/>
              </a:tabLst>
            </a:pPr>
            <a:r>
              <a:rPr lang="en-US" dirty="0" smtClean="0">
                <a:ea typeface="Arial" pitchFamily="-110" charset="0"/>
              </a:rPr>
              <a:t> Standards-based </a:t>
            </a:r>
            <a:r>
              <a:rPr lang="en-US" dirty="0">
                <a:ea typeface="Arial" pitchFamily="-110" charset="0"/>
              </a:rPr>
              <a:t>integration development</a:t>
            </a:r>
          </a:p>
        </p:txBody>
      </p:sp>
      <p:pic>
        <p:nvPicPr>
          <p:cNvPr id="27652" name="Picture 5"/>
          <p:cNvPicPr>
            <a:picLocks noChangeAspect="1" noChangeArrowheads="1"/>
          </p:cNvPicPr>
          <p:nvPr/>
        </p:nvPicPr>
        <p:blipFill>
          <a:blip r:embed="rId4"/>
          <a:srcRect/>
          <a:stretch>
            <a:fillRect/>
          </a:stretch>
        </p:blipFill>
        <p:spPr bwMode="auto">
          <a:xfrm>
            <a:off x="5688013" y="4192588"/>
            <a:ext cx="3455987" cy="1811337"/>
          </a:xfrm>
          <a:prstGeom prst="rect">
            <a:avLst/>
          </a:prstGeom>
          <a:noFill/>
          <a:ln w="12700">
            <a:noFill/>
            <a:miter lim="800000"/>
            <a:headEnd/>
            <a:tailEnd/>
          </a:ln>
        </p:spPr>
      </p:pic>
      <p:grpSp>
        <p:nvGrpSpPr>
          <p:cNvPr id="27653" name="Group 6"/>
          <p:cNvGrpSpPr>
            <a:grpSpLocks/>
          </p:cNvGrpSpPr>
          <p:nvPr/>
        </p:nvGrpSpPr>
        <p:grpSpPr bwMode="auto">
          <a:xfrm>
            <a:off x="6134100" y="2306638"/>
            <a:ext cx="1828800" cy="941387"/>
            <a:chOff x="4503" y="1627"/>
            <a:chExt cx="1152" cy="593"/>
          </a:xfrm>
        </p:grpSpPr>
        <p:grpSp>
          <p:nvGrpSpPr>
            <p:cNvPr id="27656" name="Group 7"/>
            <p:cNvGrpSpPr>
              <a:grpSpLocks/>
            </p:cNvGrpSpPr>
            <p:nvPr/>
          </p:nvGrpSpPr>
          <p:grpSpPr bwMode="auto">
            <a:xfrm>
              <a:off x="4503" y="1627"/>
              <a:ext cx="1152" cy="593"/>
              <a:chOff x="4503" y="1627"/>
              <a:chExt cx="1152" cy="593"/>
            </a:xfrm>
          </p:grpSpPr>
          <p:sp>
            <p:nvSpPr>
              <p:cNvPr id="27709" name="Rectangle 8"/>
              <p:cNvSpPr>
                <a:spLocks noChangeArrowheads="1"/>
              </p:cNvSpPr>
              <p:nvPr/>
            </p:nvSpPr>
            <p:spPr bwMode="auto">
              <a:xfrm>
                <a:off x="4503" y="1627"/>
                <a:ext cx="1152" cy="593"/>
              </a:xfrm>
              <a:prstGeom prst="rect">
                <a:avLst/>
              </a:prstGeom>
              <a:solidFill>
                <a:srgbClr val="99CCFF"/>
              </a:solidFill>
              <a:ln w="9525">
                <a:noFill/>
                <a:miter lim="800000"/>
                <a:headEnd/>
                <a:tailEnd/>
              </a:ln>
            </p:spPr>
            <p:txBody>
              <a:bodyPr>
                <a:prstTxWarp prst="textNoShape">
                  <a:avLst/>
                </a:prstTxWarp>
              </a:bodyPr>
              <a:lstStyle/>
              <a:p>
                <a:endParaRPr lang="en-US"/>
              </a:p>
            </p:txBody>
          </p:sp>
          <p:sp>
            <p:nvSpPr>
              <p:cNvPr id="27710" name="Rectangle 9"/>
              <p:cNvSpPr>
                <a:spLocks noChangeArrowheads="1"/>
              </p:cNvSpPr>
              <p:nvPr/>
            </p:nvSpPr>
            <p:spPr bwMode="auto">
              <a:xfrm>
                <a:off x="4503" y="1627"/>
                <a:ext cx="1152" cy="593"/>
              </a:xfrm>
              <a:prstGeom prst="rect">
                <a:avLst/>
              </a:prstGeom>
              <a:noFill/>
              <a:ln w="6350" cap="rnd">
                <a:solidFill>
                  <a:srgbClr val="000000"/>
                </a:solidFill>
                <a:miter lim="800000"/>
                <a:headEnd/>
                <a:tailEnd/>
              </a:ln>
            </p:spPr>
            <p:txBody>
              <a:bodyPr>
                <a:prstTxWarp prst="textNoShape">
                  <a:avLst/>
                </a:prstTxWarp>
              </a:bodyPr>
              <a:lstStyle/>
              <a:p>
                <a:endParaRPr lang="en-US"/>
              </a:p>
            </p:txBody>
          </p:sp>
        </p:grpSp>
        <p:sp>
          <p:nvSpPr>
            <p:cNvPr id="27657" name="Rectangle 10"/>
            <p:cNvSpPr>
              <a:spLocks noChangeArrowheads="1"/>
            </p:cNvSpPr>
            <p:nvPr/>
          </p:nvSpPr>
          <p:spPr bwMode="auto">
            <a:xfrm>
              <a:off x="4532" y="1648"/>
              <a:ext cx="299" cy="106"/>
            </a:xfrm>
            <a:prstGeom prst="rect">
              <a:avLst/>
            </a:prstGeom>
            <a:noFill/>
            <a:ln w="9525">
              <a:noFill/>
              <a:miter lim="800000"/>
              <a:headEnd/>
              <a:tailEnd/>
            </a:ln>
          </p:spPr>
          <p:txBody>
            <a:bodyPr wrap="none" lIns="0" tIns="0" rIns="0" bIns="0">
              <a:prstTxWarp prst="textNoShape">
                <a:avLst/>
              </a:prstTxWarp>
              <a:spAutoFit/>
            </a:bodyPr>
            <a:lstStyle/>
            <a:p>
              <a:pPr algn="ctr"/>
              <a:r>
                <a:rPr lang="fr-FR" sz="1100"/>
                <a:t>Adaplet</a:t>
              </a:r>
              <a:endParaRPr lang="fr-FR" sz="1400" b="1"/>
            </a:p>
          </p:txBody>
        </p:sp>
        <p:grpSp>
          <p:nvGrpSpPr>
            <p:cNvPr id="27658" name="Group 11"/>
            <p:cNvGrpSpPr>
              <a:grpSpLocks/>
            </p:cNvGrpSpPr>
            <p:nvPr/>
          </p:nvGrpSpPr>
          <p:grpSpPr bwMode="auto">
            <a:xfrm>
              <a:off x="4545" y="1777"/>
              <a:ext cx="504" cy="113"/>
              <a:chOff x="4545" y="1777"/>
              <a:chExt cx="504" cy="113"/>
            </a:xfrm>
          </p:grpSpPr>
          <p:sp>
            <p:nvSpPr>
              <p:cNvPr id="27705" name="Rectangle 12"/>
              <p:cNvSpPr>
                <a:spLocks noChangeArrowheads="1"/>
              </p:cNvSpPr>
              <p:nvPr/>
            </p:nvSpPr>
            <p:spPr bwMode="auto">
              <a:xfrm>
                <a:off x="4545" y="1777"/>
                <a:ext cx="504" cy="113"/>
              </a:xfrm>
              <a:prstGeom prst="rect">
                <a:avLst/>
              </a:prstGeom>
              <a:solidFill>
                <a:srgbClr val="FFEACD"/>
              </a:solidFill>
              <a:ln w="9525">
                <a:noFill/>
                <a:miter lim="800000"/>
                <a:headEnd/>
                <a:tailEnd/>
              </a:ln>
            </p:spPr>
            <p:txBody>
              <a:bodyPr>
                <a:prstTxWarp prst="textNoShape">
                  <a:avLst/>
                </a:prstTxWarp>
              </a:bodyPr>
              <a:lstStyle/>
              <a:p>
                <a:endParaRPr lang="en-US"/>
              </a:p>
            </p:txBody>
          </p:sp>
          <p:pic>
            <p:nvPicPr>
              <p:cNvPr id="27706" name="Picture 13"/>
              <p:cNvPicPr>
                <a:picLocks noChangeAspect="1" noChangeArrowheads="1"/>
              </p:cNvPicPr>
              <p:nvPr/>
            </p:nvPicPr>
            <p:blipFill>
              <a:blip r:embed="rId5"/>
              <a:srcRect/>
              <a:stretch>
                <a:fillRect/>
              </a:stretch>
            </p:blipFill>
            <p:spPr bwMode="auto">
              <a:xfrm>
                <a:off x="4545" y="1777"/>
                <a:ext cx="504" cy="113"/>
              </a:xfrm>
              <a:prstGeom prst="rect">
                <a:avLst/>
              </a:prstGeom>
              <a:noFill/>
              <a:ln w="9525">
                <a:noFill/>
                <a:miter lim="800000"/>
                <a:headEnd/>
                <a:tailEnd/>
              </a:ln>
            </p:spPr>
          </p:pic>
          <p:sp>
            <p:nvSpPr>
              <p:cNvPr id="27707" name="Rectangle 14"/>
              <p:cNvSpPr>
                <a:spLocks noChangeArrowheads="1"/>
              </p:cNvSpPr>
              <p:nvPr/>
            </p:nvSpPr>
            <p:spPr bwMode="auto">
              <a:xfrm>
                <a:off x="4545" y="1777"/>
                <a:ext cx="504" cy="113"/>
              </a:xfrm>
              <a:prstGeom prst="rect">
                <a:avLst/>
              </a:prstGeom>
              <a:solidFill>
                <a:srgbClr val="FFEACD"/>
              </a:solidFill>
              <a:ln w="9525">
                <a:noFill/>
                <a:miter lim="800000"/>
                <a:headEnd/>
                <a:tailEnd/>
              </a:ln>
            </p:spPr>
            <p:txBody>
              <a:bodyPr>
                <a:prstTxWarp prst="textNoShape">
                  <a:avLst/>
                </a:prstTxWarp>
              </a:bodyPr>
              <a:lstStyle/>
              <a:p>
                <a:endParaRPr lang="en-US"/>
              </a:p>
            </p:txBody>
          </p:sp>
          <p:sp>
            <p:nvSpPr>
              <p:cNvPr id="27708" name="Rectangle 15"/>
              <p:cNvSpPr>
                <a:spLocks noChangeArrowheads="1"/>
              </p:cNvSpPr>
              <p:nvPr/>
            </p:nvSpPr>
            <p:spPr bwMode="auto">
              <a:xfrm>
                <a:off x="4545" y="1777"/>
                <a:ext cx="504" cy="113"/>
              </a:xfrm>
              <a:prstGeom prst="rect">
                <a:avLst/>
              </a:prstGeom>
              <a:noFill/>
              <a:ln w="6350" cap="rnd">
                <a:solidFill>
                  <a:srgbClr val="000000"/>
                </a:solidFill>
                <a:miter lim="800000"/>
                <a:headEnd/>
                <a:tailEnd/>
              </a:ln>
            </p:spPr>
            <p:txBody>
              <a:bodyPr>
                <a:prstTxWarp prst="textNoShape">
                  <a:avLst/>
                </a:prstTxWarp>
              </a:bodyPr>
              <a:lstStyle/>
              <a:p>
                <a:endParaRPr lang="en-US"/>
              </a:p>
            </p:txBody>
          </p:sp>
        </p:grpSp>
        <p:sp>
          <p:nvSpPr>
            <p:cNvPr id="27659" name="Rectangle 16"/>
            <p:cNvSpPr>
              <a:spLocks noChangeArrowheads="1"/>
            </p:cNvSpPr>
            <p:nvPr/>
          </p:nvSpPr>
          <p:spPr bwMode="auto">
            <a:xfrm>
              <a:off x="4672" y="1805"/>
              <a:ext cx="311" cy="67"/>
            </a:xfrm>
            <a:prstGeom prst="rect">
              <a:avLst/>
            </a:prstGeom>
            <a:noFill/>
            <a:ln w="9525">
              <a:noFill/>
              <a:miter lim="800000"/>
              <a:headEnd/>
              <a:tailEnd/>
            </a:ln>
          </p:spPr>
          <p:txBody>
            <a:bodyPr wrap="none" lIns="0" tIns="0" rIns="0" bIns="0">
              <a:prstTxWarp prst="textNoShape">
                <a:avLst/>
              </a:prstTxWarp>
              <a:spAutoFit/>
            </a:bodyPr>
            <a:lstStyle/>
            <a:p>
              <a:pPr algn="ctr"/>
              <a:r>
                <a:rPr lang="fr-FR" sz="700"/>
                <a:t>Session Mgr</a:t>
              </a:r>
              <a:endParaRPr lang="fr-FR" sz="1400" b="1"/>
            </a:p>
          </p:txBody>
        </p:sp>
        <p:grpSp>
          <p:nvGrpSpPr>
            <p:cNvPr id="27660" name="Group 17"/>
            <p:cNvGrpSpPr>
              <a:grpSpLocks/>
            </p:cNvGrpSpPr>
            <p:nvPr/>
          </p:nvGrpSpPr>
          <p:grpSpPr bwMode="auto">
            <a:xfrm>
              <a:off x="5049" y="1777"/>
              <a:ext cx="539" cy="113"/>
              <a:chOff x="5049" y="1777"/>
              <a:chExt cx="539" cy="113"/>
            </a:xfrm>
          </p:grpSpPr>
          <p:sp>
            <p:nvSpPr>
              <p:cNvPr id="27701" name="Rectangle 18"/>
              <p:cNvSpPr>
                <a:spLocks noChangeArrowheads="1"/>
              </p:cNvSpPr>
              <p:nvPr/>
            </p:nvSpPr>
            <p:spPr bwMode="auto">
              <a:xfrm>
                <a:off x="5049" y="1777"/>
                <a:ext cx="539" cy="113"/>
              </a:xfrm>
              <a:prstGeom prst="rect">
                <a:avLst/>
              </a:prstGeom>
              <a:solidFill>
                <a:srgbClr val="FFEACD"/>
              </a:solidFill>
              <a:ln w="9525">
                <a:noFill/>
                <a:miter lim="800000"/>
                <a:headEnd/>
                <a:tailEnd/>
              </a:ln>
            </p:spPr>
            <p:txBody>
              <a:bodyPr>
                <a:prstTxWarp prst="textNoShape">
                  <a:avLst/>
                </a:prstTxWarp>
              </a:bodyPr>
              <a:lstStyle/>
              <a:p>
                <a:endParaRPr lang="en-US"/>
              </a:p>
            </p:txBody>
          </p:sp>
          <p:pic>
            <p:nvPicPr>
              <p:cNvPr id="27702" name="Picture 19"/>
              <p:cNvPicPr>
                <a:picLocks noChangeAspect="1" noChangeArrowheads="1"/>
              </p:cNvPicPr>
              <p:nvPr/>
            </p:nvPicPr>
            <p:blipFill>
              <a:blip r:embed="rId6"/>
              <a:srcRect/>
              <a:stretch>
                <a:fillRect/>
              </a:stretch>
            </p:blipFill>
            <p:spPr bwMode="auto">
              <a:xfrm>
                <a:off x="5049" y="1777"/>
                <a:ext cx="539" cy="113"/>
              </a:xfrm>
              <a:prstGeom prst="rect">
                <a:avLst/>
              </a:prstGeom>
              <a:noFill/>
              <a:ln w="9525">
                <a:noFill/>
                <a:miter lim="800000"/>
                <a:headEnd/>
                <a:tailEnd/>
              </a:ln>
            </p:spPr>
          </p:pic>
          <p:sp>
            <p:nvSpPr>
              <p:cNvPr id="27703" name="Rectangle 20"/>
              <p:cNvSpPr>
                <a:spLocks noChangeArrowheads="1"/>
              </p:cNvSpPr>
              <p:nvPr/>
            </p:nvSpPr>
            <p:spPr bwMode="auto">
              <a:xfrm>
                <a:off x="5049" y="1777"/>
                <a:ext cx="539" cy="113"/>
              </a:xfrm>
              <a:prstGeom prst="rect">
                <a:avLst/>
              </a:prstGeom>
              <a:solidFill>
                <a:srgbClr val="FFEACD"/>
              </a:solidFill>
              <a:ln w="9525">
                <a:noFill/>
                <a:miter lim="800000"/>
                <a:headEnd/>
                <a:tailEnd/>
              </a:ln>
            </p:spPr>
            <p:txBody>
              <a:bodyPr>
                <a:prstTxWarp prst="textNoShape">
                  <a:avLst/>
                </a:prstTxWarp>
              </a:bodyPr>
              <a:lstStyle/>
              <a:p>
                <a:endParaRPr lang="en-US"/>
              </a:p>
            </p:txBody>
          </p:sp>
          <p:sp>
            <p:nvSpPr>
              <p:cNvPr id="27704" name="Rectangle 21"/>
              <p:cNvSpPr>
                <a:spLocks noChangeArrowheads="1"/>
              </p:cNvSpPr>
              <p:nvPr/>
            </p:nvSpPr>
            <p:spPr bwMode="auto">
              <a:xfrm>
                <a:off x="5049" y="1777"/>
                <a:ext cx="539" cy="113"/>
              </a:xfrm>
              <a:prstGeom prst="rect">
                <a:avLst/>
              </a:prstGeom>
              <a:noFill/>
              <a:ln w="6350" cap="rnd">
                <a:solidFill>
                  <a:srgbClr val="000000"/>
                </a:solidFill>
                <a:miter lim="800000"/>
                <a:headEnd/>
                <a:tailEnd/>
              </a:ln>
            </p:spPr>
            <p:txBody>
              <a:bodyPr>
                <a:prstTxWarp prst="textNoShape">
                  <a:avLst/>
                </a:prstTxWarp>
              </a:bodyPr>
              <a:lstStyle/>
              <a:p>
                <a:endParaRPr lang="en-US"/>
              </a:p>
            </p:txBody>
          </p:sp>
        </p:grpSp>
        <p:sp>
          <p:nvSpPr>
            <p:cNvPr id="27661" name="Rectangle 22"/>
            <p:cNvSpPr>
              <a:spLocks noChangeArrowheads="1"/>
            </p:cNvSpPr>
            <p:nvPr/>
          </p:nvSpPr>
          <p:spPr bwMode="auto">
            <a:xfrm>
              <a:off x="5212" y="1805"/>
              <a:ext cx="274" cy="67"/>
            </a:xfrm>
            <a:prstGeom prst="rect">
              <a:avLst/>
            </a:prstGeom>
            <a:noFill/>
            <a:ln w="9525">
              <a:noFill/>
              <a:miter lim="800000"/>
              <a:headEnd/>
              <a:tailEnd/>
            </a:ln>
          </p:spPr>
          <p:txBody>
            <a:bodyPr wrap="none" lIns="0" tIns="0" rIns="0" bIns="0">
              <a:prstTxWarp prst="textNoShape">
                <a:avLst/>
              </a:prstTxWarp>
              <a:spAutoFit/>
            </a:bodyPr>
            <a:lstStyle/>
            <a:p>
              <a:pPr algn="ctr"/>
              <a:r>
                <a:rPr lang="fr-FR" sz="700"/>
                <a:t>Cache Mgr</a:t>
              </a:r>
              <a:endParaRPr lang="fr-FR" sz="1400" b="1"/>
            </a:p>
          </p:txBody>
        </p:sp>
        <p:grpSp>
          <p:nvGrpSpPr>
            <p:cNvPr id="27662" name="Group 23"/>
            <p:cNvGrpSpPr>
              <a:grpSpLocks/>
            </p:cNvGrpSpPr>
            <p:nvPr/>
          </p:nvGrpSpPr>
          <p:grpSpPr bwMode="auto">
            <a:xfrm>
              <a:off x="4545" y="1889"/>
              <a:ext cx="1043" cy="113"/>
              <a:chOff x="4545" y="1889"/>
              <a:chExt cx="1043" cy="113"/>
            </a:xfrm>
          </p:grpSpPr>
          <p:sp>
            <p:nvSpPr>
              <p:cNvPr id="27697" name="Rectangle 24"/>
              <p:cNvSpPr>
                <a:spLocks noChangeArrowheads="1"/>
              </p:cNvSpPr>
              <p:nvPr/>
            </p:nvSpPr>
            <p:spPr bwMode="auto">
              <a:xfrm>
                <a:off x="4545" y="1889"/>
                <a:ext cx="1043" cy="113"/>
              </a:xfrm>
              <a:prstGeom prst="rect">
                <a:avLst/>
              </a:prstGeom>
              <a:solidFill>
                <a:srgbClr val="FFEACD"/>
              </a:solidFill>
              <a:ln w="9525">
                <a:noFill/>
                <a:miter lim="800000"/>
                <a:headEnd/>
                <a:tailEnd/>
              </a:ln>
            </p:spPr>
            <p:txBody>
              <a:bodyPr>
                <a:prstTxWarp prst="textNoShape">
                  <a:avLst/>
                </a:prstTxWarp>
              </a:bodyPr>
              <a:lstStyle/>
              <a:p>
                <a:endParaRPr lang="en-US"/>
              </a:p>
            </p:txBody>
          </p:sp>
          <p:pic>
            <p:nvPicPr>
              <p:cNvPr id="27698" name="Picture 25"/>
              <p:cNvPicPr>
                <a:picLocks noChangeAspect="1" noChangeArrowheads="1"/>
              </p:cNvPicPr>
              <p:nvPr/>
            </p:nvPicPr>
            <p:blipFill>
              <a:blip r:embed="rId7"/>
              <a:srcRect/>
              <a:stretch>
                <a:fillRect/>
              </a:stretch>
            </p:blipFill>
            <p:spPr bwMode="auto">
              <a:xfrm>
                <a:off x="4545" y="1890"/>
                <a:ext cx="1043" cy="112"/>
              </a:xfrm>
              <a:prstGeom prst="rect">
                <a:avLst/>
              </a:prstGeom>
              <a:noFill/>
              <a:ln w="9525">
                <a:noFill/>
                <a:miter lim="800000"/>
                <a:headEnd/>
                <a:tailEnd/>
              </a:ln>
            </p:spPr>
          </p:pic>
          <p:sp>
            <p:nvSpPr>
              <p:cNvPr id="27699" name="Rectangle 26"/>
              <p:cNvSpPr>
                <a:spLocks noChangeArrowheads="1"/>
              </p:cNvSpPr>
              <p:nvPr/>
            </p:nvSpPr>
            <p:spPr bwMode="auto">
              <a:xfrm>
                <a:off x="4545" y="1889"/>
                <a:ext cx="1043" cy="113"/>
              </a:xfrm>
              <a:prstGeom prst="rect">
                <a:avLst/>
              </a:prstGeom>
              <a:solidFill>
                <a:srgbClr val="FFEACD"/>
              </a:solidFill>
              <a:ln w="9525">
                <a:noFill/>
                <a:miter lim="800000"/>
                <a:headEnd/>
                <a:tailEnd/>
              </a:ln>
            </p:spPr>
            <p:txBody>
              <a:bodyPr>
                <a:prstTxWarp prst="textNoShape">
                  <a:avLst/>
                </a:prstTxWarp>
              </a:bodyPr>
              <a:lstStyle/>
              <a:p>
                <a:endParaRPr lang="en-US"/>
              </a:p>
            </p:txBody>
          </p:sp>
          <p:sp>
            <p:nvSpPr>
              <p:cNvPr id="27700" name="Rectangle 27"/>
              <p:cNvSpPr>
                <a:spLocks noChangeArrowheads="1"/>
              </p:cNvSpPr>
              <p:nvPr/>
            </p:nvSpPr>
            <p:spPr bwMode="auto">
              <a:xfrm>
                <a:off x="4545" y="1890"/>
                <a:ext cx="1043" cy="112"/>
              </a:xfrm>
              <a:prstGeom prst="rect">
                <a:avLst/>
              </a:prstGeom>
              <a:noFill/>
              <a:ln w="6350" cap="rnd">
                <a:solidFill>
                  <a:srgbClr val="000000"/>
                </a:solidFill>
                <a:miter lim="800000"/>
                <a:headEnd/>
                <a:tailEnd/>
              </a:ln>
            </p:spPr>
            <p:txBody>
              <a:bodyPr>
                <a:prstTxWarp prst="textNoShape">
                  <a:avLst/>
                </a:prstTxWarp>
              </a:bodyPr>
              <a:lstStyle/>
              <a:p>
                <a:endParaRPr lang="en-US"/>
              </a:p>
            </p:txBody>
          </p:sp>
        </p:grpSp>
        <p:sp>
          <p:nvSpPr>
            <p:cNvPr id="27663" name="Rectangle 28"/>
            <p:cNvSpPr>
              <a:spLocks noChangeArrowheads="1"/>
            </p:cNvSpPr>
            <p:nvPr/>
          </p:nvSpPr>
          <p:spPr bwMode="auto">
            <a:xfrm>
              <a:off x="4878" y="1917"/>
              <a:ext cx="442" cy="67"/>
            </a:xfrm>
            <a:prstGeom prst="rect">
              <a:avLst/>
            </a:prstGeom>
            <a:noFill/>
            <a:ln w="9525">
              <a:noFill/>
              <a:miter lim="800000"/>
              <a:headEnd/>
              <a:tailEnd/>
            </a:ln>
          </p:spPr>
          <p:txBody>
            <a:bodyPr wrap="none" lIns="0" tIns="0" rIns="0" bIns="0">
              <a:prstTxWarp prst="textNoShape">
                <a:avLst/>
              </a:prstTxWarp>
              <a:spAutoFit/>
            </a:bodyPr>
            <a:lstStyle/>
            <a:p>
              <a:pPr algn="ctr"/>
              <a:r>
                <a:rPr lang="fr-FR" sz="700"/>
                <a:t>Schema Manager</a:t>
              </a:r>
              <a:endParaRPr lang="fr-FR" sz="1400" b="1"/>
            </a:p>
          </p:txBody>
        </p:sp>
        <p:grpSp>
          <p:nvGrpSpPr>
            <p:cNvPr id="27664" name="Group 29"/>
            <p:cNvGrpSpPr>
              <a:grpSpLocks/>
            </p:cNvGrpSpPr>
            <p:nvPr/>
          </p:nvGrpSpPr>
          <p:grpSpPr bwMode="auto">
            <a:xfrm>
              <a:off x="4545" y="2071"/>
              <a:ext cx="324" cy="113"/>
              <a:chOff x="4545" y="2071"/>
              <a:chExt cx="324" cy="113"/>
            </a:xfrm>
          </p:grpSpPr>
          <p:sp>
            <p:nvSpPr>
              <p:cNvPr id="27693" name="Rectangle 30"/>
              <p:cNvSpPr>
                <a:spLocks noChangeArrowheads="1"/>
              </p:cNvSpPr>
              <p:nvPr/>
            </p:nvSpPr>
            <p:spPr bwMode="auto">
              <a:xfrm>
                <a:off x="4545" y="2071"/>
                <a:ext cx="324" cy="113"/>
              </a:xfrm>
              <a:prstGeom prst="rect">
                <a:avLst/>
              </a:prstGeom>
              <a:solidFill>
                <a:srgbClr val="DDDDDD"/>
              </a:solidFill>
              <a:ln w="9525">
                <a:noFill/>
                <a:miter lim="800000"/>
                <a:headEnd/>
                <a:tailEnd/>
              </a:ln>
            </p:spPr>
            <p:txBody>
              <a:bodyPr>
                <a:prstTxWarp prst="textNoShape">
                  <a:avLst/>
                </a:prstTxWarp>
              </a:bodyPr>
              <a:lstStyle/>
              <a:p>
                <a:endParaRPr lang="en-US"/>
              </a:p>
            </p:txBody>
          </p:sp>
          <p:pic>
            <p:nvPicPr>
              <p:cNvPr id="27694" name="Picture 31"/>
              <p:cNvPicPr>
                <a:picLocks noChangeAspect="1" noChangeArrowheads="1"/>
              </p:cNvPicPr>
              <p:nvPr/>
            </p:nvPicPr>
            <p:blipFill>
              <a:blip r:embed="rId8"/>
              <a:srcRect/>
              <a:stretch>
                <a:fillRect/>
              </a:stretch>
            </p:blipFill>
            <p:spPr bwMode="auto">
              <a:xfrm>
                <a:off x="4545" y="2071"/>
                <a:ext cx="324" cy="112"/>
              </a:xfrm>
              <a:prstGeom prst="rect">
                <a:avLst/>
              </a:prstGeom>
              <a:noFill/>
              <a:ln w="9525">
                <a:noFill/>
                <a:miter lim="800000"/>
                <a:headEnd/>
                <a:tailEnd/>
              </a:ln>
            </p:spPr>
          </p:pic>
          <p:sp>
            <p:nvSpPr>
              <p:cNvPr id="27695" name="Rectangle 32"/>
              <p:cNvSpPr>
                <a:spLocks noChangeArrowheads="1"/>
              </p:cNvSpPr>
              <p:nvPr/>
            </p:nvSpPr>
            <p:spPr bwMode="auto">
              <a:xfrm>
                <a:off x="4545" y="2071"/>
                <a:ext cx="324" cy="113"/>
              </a:xfrm>
              <a:prstGeom prst="rect">
                <a:avLst/>
              </a:prstGeom>
              <a:solidFill>
                <a:srgbClr val="DDDDDD"/>
              </a:solidFill>
              <a:ln w="9525">
                <a:noFill/>
                <a:miter lim="800000"/>
                <a:headEnd/>
                <a:tailEnd/>
              </a:ln>
            </p:spPr>
            <p:txBody>
              <a:bodyPr>
                <a:prstTxWarp prst="textNoShape">
                  <a:avLst/>
                </a:prstTxWarp>
              </a:bodyPr>
              <a:lstStyle/>
              <a:p>
                <a:endParaRPr lang="en-US"/>
              </a:p>
            </p:txBody>
          </p:sp>
          <p:sp>
            <p:nvSpPr>
              <p:cNvPr id="27696" name="Rectangle 33"/>
              <p:cNvSpPr>
                <a:spLocks noChangeArrowheads="1"/>
              </p:cNvSpPr>
              <p:nvPr/>
            </p:nvSpPr>
            <p:spPr bwMode="auto">
              <a:xfrm>
                <a:off x="4545" y="2071"/>
                <a:ext cx="324" cy="112"/>
              </a:xfrm>
              <a:prstGeom prst="rect">
                <a:avLst/>
              </a:prstGeom>
              <a:noFill/>
              <a:ln w="6350" cap="rnd">
                <a:solidFill>
                  <a:srgbClr val="000000"/>
                </a:solidFill>
                <a:miter lim="800000"/>
                <a:headEnd/>
                <a:tailEnd/>
              </a:ln>
            </p:spPr>
            <p:txBody>
              <a:bodyPr>
                <a:prstTxWarp prst="textNoShape">
                  <a:avLst/>
                </a:prstTxWarp>
              </a:bodyPr>
              <a:lstStyle/>
              <a:p>
                <a:endParaRPr lang="en-US"/>
              </a:p>
            </p:txBody>
          </p:sp>
        </p:grpSp>
        <p:sp>
          <p:nvSpPr>
            <p:cNvPr id="27665" name="Rectangle 34"/>
            <p:cNvSpPr>
              <a:spLocks noChangeArrowheads="1"/>
            </p:cNvSpPr>
            <p:nvPr/>
          </p:nvSpPr>
          <p:spPr bwMode="auto">
            <a:xfrm>
              <a:off x="4590" y="2099"/>
              <a:ext cx="240" cy="67"/>
            </a:xfrm>
            <a:prstGeom prst="rect">
              <a:avLst/>
            </a:prstGeom>
            <a:noFill/>
            <a:ln w="9525">
              <a:noFill/>
              <a:miter lim="800000"/>
              <a:headEnd/>
              <a:tailEnd/>
            </a:ln>
          </p:spPr>
          <p:txBody>
            <a:bodyPr wrap="none" lIns="0" tIns="0" rIns="0" bIns="0">
              <a:prstTxWarp prst="textNoShape">
                <a:avLst/>
              </a:prstTxWarp>
              <a:spAutoFit/>
            </a:bodyPr>
            <a:lstStyle/>
            <a:p>
              <a:pPr algn="ctr"/>
              <a:r>
                <a:rPr lang="fr-FR" sz="700"/>
                <a:t>Java/C++</a:t>
              </a:r>
              <a:endParaRPr lang="fr-FR" sz="1400" b="1"/>
            </a:p>
          </p:txBody>
        </p:sp>
        <p:grpSp>
          <p:nvGrpSpPr>
            <p:cNvPr id="27666" name="Group 35"/>
            <p:cNvGrpSpPr>
              <a:grpSpLocks/>
            </p:cNvGrpSpPr>
            <p:nvPr/>
          </p:nvGrpSpPr>
          <p:grpSpPr bwMode="auto">
            <a:xfrm>
              <a:off x="5292" y="2071"/>
              <a:ext cx="288" cy="113"/>
              <a:chOff x="5292" y="2071"/>
              <a:chExt cx="288" cy="113"/>
            </a:xfrm>
          </p:grpSpPr>
          <p:sp>
            <p:nvSpPr>
              <p:cNvPr id="27689" name="Rectangle 36"/>
              <p:cNvSpPr>
                <a:spLocks noChangeArrowheads="1"/>
              </p:cNvSpPr>
              <p:nvPr/>
            </p:nvSpPr>
            <p:spPr bwMode="auto">
              <a:xfrm>
                <a:off x="5292" y="2071"/>
                <a:ext cx="288" cy="113"/>
              </a:xfrm>
              <a:prstGeom prst="rect">
                <a:avLst/>
              </a:prstGeom>
              <a:solidFill>
                <a:srgbClr val="DDDDDD"/>
              </a:solidFill>
              <a:ln w="9525">
                <a:noFill/>
                <a:miter lim="800000"/>
                <a:headEnd/>
                <a:tailEnd/>
              </a:ln>
            </p:spPr>
            <p:txBody>
              <a:bodyPr>
                <a:prstTxWarp prst="textNoShape">
                  <a:avLst/>
                </a:prstTxWarp>
              </a:bodyPr>
              <a:lstStyle/>
              <a:p>
                <a:endParaRPr lang="en-US"/>
              </a:p>
            </p:txBody>
          </p:sp>
          <p:pic>
            <p:nvPicPr>
              <p:cNvPr id="27690" name="Picture 37"/>
              <p:cNvPicPr>
                <a:picLocks noChangeAspect="1" noChangeArrowheads="1"/>
              </p:cNvPicPr>
              <p:nvPr/>
            </p:nvPicPr>
            <p:blipFill>
              <a:blip r:embed="rId9"/>
              <a:srcRect/>
              <a:stretch>
                <a:fillRect/>
              </a:stretch>
            </p:blipFill>
            <p:spPr bwMode="auto">
              <a:xfrm>
                <a:off x="5292" y="2071"/>
                <a:ext cx="288" cy="112"/>
              </a:xfrm>
              <a:prstGeom prst="rect">
                <a:avLst/>
              </a:prstGeom>
              <a:noFill/>
              <a:ln w="9525">
                <a:noFill/>
                <a:miter lim="800000"/>
                <a:headEnd/>
                <a:tailEnd/>
              </a:ln>
            </p:spPr>
          </p:pic>
          <p:sp>
            <p:nvSpPr>
              <p:cNvPr id="27691" name="Rectangle 38"/>
              <p:cNvSpPr>
                <a:spLocks noChangeArrowheads="1"/>
              </p:cNvSpPr>
              <p:nvPr/>
            </p:nvSpPr>
            <p:spPr bwMode="auto">
              <a:xfrm>
                <a:off x="5292" y="2071"/>
                <a:ext cx="288" cy="113"/>
              </a:xfrm>
              <a:prstGeom prst="rect">
                <a:avLst/>
              </a:prstGeom>
              <a:solidFill>
                <a:srgbClr val="DDDDDD"/>
              </a:solidFill>
              <a:ln w="9525">
                <a:noFill/>
                <a:miter lim="800000"/>
                <a:headEnd/>
                <a:tailEnd/>
              </a:ln>
            </p:spPr>
            <p:txBody>
              <a:bodyPr>
                <a:prstTxWarp prst="textNoShape">
                  <a:avLst/>
                </a:prstTxWarp>
              </a:bodyPr>
              <a:lstStyle/>
              <a:p>
                <a:endParaRPr lang="en-US"/>
              </a:p>
            </p:txBody>
          </p:sp>
          <p:sp>
            <p:nvSpPr>
              <p:cNvPr id="27692" name="Rectangle 39"/>
              <p:cNvSpPr>
                <a:spLocks noChangeArrowheads="1"/>
              </p:cNvSpPr>
              <p:nvPr/>
            </p:nvSpPr>
            <p:spPr bwMode="auto">
              <a:xfrm>
                <a:off x="5292" y="2071"/>
                <a:ext cx="288" cy="112"/>
              </a:xfrm>
              <a:prstGeom prst="rect">
                <a:avLst/>
              </a:prstGeom>
              <a:noFill/>
              <a:ln w="6350" cap="rnd">
                <a:solidFill>
                  <a:srgbClr val="000000"/>
                </a:solidFill>
                <a:miter lim="800000"/>
                <a:headEnd/>
                <a:tailEnd/>
              </a:ln>
            </p:spPr>
            <p:txBody>
              <a:bodyPr>
                <a:prstTxWarp prst="textNoShape">
                  <a:avLst/>
                </a:prstTxWarp>
              </a:bodyPr>
              <a:lstStyle/>
              <a:p>
                <a:endParaRPr lang="en-US"/>
              </a:p>
            </p:txBody>
          </p:sp>
        </p:grpSp>
        <p:sp>
          <p:nvSpPr>
            <p:cNvPr id="27667" name="Rectangle 40"/>
            <p:cNvSpPr>
              <a:spLocks noChangeArrowheads="1"/>
            </p:cNvSpPr>
            <p:nvPr/>
          </p:nvSpPr>
          <p:spPr bwMode="auto">
            <a:xfrm>
              <a:off x="5383" y="2099"/>
              <a:ext cx="161" cy="67"/>
            </a:xfrm>
            <a:prstGeom prst="rect">
              <a:avLst/>
            </a:prstGeom>
            <a:noFill/>
            <a:ln w="9525">
              <a:noFill/>
              <a:miter lim="800000"/>
              <a:headEnd/>
              <a:tailEnd/>
            </a:ln>
          </p:spPr>
          <p:txBody>
            <a:bodyPr wrap="none" lIns="0" tIns="0" rIns="0" bIns="0">
              <a:prstTxWarp prst="textNoShape">
                <a:avLst/>
              </a:prstTxWarp>
              <a:spAutoFit/>
            </a:bodyPr>
            <a:lstStyle/>
            <a:p>
              <a:pPr algn="ctr"/>
              <a:r>
                <a:rPr lang="fr-FR" sz="700"/>
                <a:t>WSDL</a:t>
              </a:r>
              <a:endParaRPr lang="fr-FR" sz="1400" b="1"/>
            </a:p>
          </p:txBody>
        </p:sp>
        <p:grpSp>
          <p:nvGrpSpPr>
            <p:cNvPr id="27668" name="Group 41"/>
            <p:cNvGrpSpPr>
              <a:grpSpLocks/>
            </p:cNvGrpSpPr>
            <p:nvPr/>
          </p:nvGrpSpPr>
          <p:grpSpPr bwMode="auto">
            <a:xfrm>
              <a:off x="4858" y="2071"/>
              <a:ext cx="432" cy="113"/>
              <a:chOff x="4858" y="2071"/>
              <a:chExt cx="432" cy="113"/>
            </a:xfrm>
          </p:grpSpPr>
          <p:sp>
            <p:nvSpPr>
              <p:cNvPr id="27685" name="Rectangle 42"/>
              <p:cNvSpPr>
                <a:spLocks noChangeArrowheads="1"/>
              </p:cNvSpPr>
              <p:nvPr/>
            </p:nvSpPr>
            <p:spPr bwMode="auto">
              <a:xfrm>
                <a:off x="4858" y="2071"/>
                <a:ext cx="432" cy="113"/>
              </a:xfrm>
              <a:prstGeom prst="rect">
                <a:avLst/>
              </a:prstGeom>
              <a:solidFill>
                <a:srgbClr val="DDDDDD"/>
              </a:solidFill>
              <a:ln w="9525">
                <a:noFill/>
                <a:miter lim="800000"/>
                <a:headEnd/>
                <a:tailEnd/>
              </a:ln>
            </p:spPr>
            <p:txBody>
              <a:bodyPr>
                <a:prstTxWarp prst="textNoShape">
                  <a:avLst/>
                </a:prstTxWarp>
              </a:bodyPr>
              <a:lstStyle/>
              <a:p>
                <a:endParaRPr lang="en-US"/>
              </a:p>
            </p:txBody>
          </p:sp>
          <p:pic>
            <p:nvPicPr>
              <p:cNvPr id="27686" name="Picture 43"/>
              <p:cNvPicPr>
                <a:picLocks noChangeAspect="1" noChangeArrowheads="1"/>
              </p:cNvPicPr>
              <p:nvPr/>
            </p:nvPicPr>
            <p:blipFill>
              <a:blip r:embed="rId10"/>
              <a:srcRect/>
              <a:stretch>
                <a:fillRect/>
              </a:stretch>
            </p:blipFill>
            <p:spPr bwMode="auto">
              <a:xfrm>
                <a:off x="4858" y="2071"/>
                <a:ext cx="432" cy="112"/>
              </a:xfrm>
              <a:prstGeom prst="rect">
                <a:avLst/>
              </a:prstGeom>
              <a:noFill/>
              <a:ln w="9525">
                <a:noFill/>
                <a:miter lim="800000"/>
                <a:headEnd/>
                <a:tailEnd/>
              </a:ln>
            </p:spPr>
          </p:pic>
          <p:sp>
            <p:nvSpPr>
              <p:cNvPr id="27687" name="Rectangle 44"/>
              <p:cNvSpPr>
                <a:spLocks noChangeArrowheads="1"/>
              </p:cNvSpPr>
              <p:nvPr/>
            </p:nvSpPr>
            <p:spPr bwMode="auto">
              <a:xfrm>
                <a:off x="4858" y="2071"/>
                <a:ext cx="432" cy="113"/>
              </a:xfrm>
              <a:prstGeom prst="rect">
                <a:avLst/>
              </a:prstGeom>
              <a:solidFill>
                <a:srgbClr val="DDDDDD"/>
              </a:solidFill>
              <a:ln w="9525">
                <a:noFill/>
                <a:miter lim="800000"/>
                <a:headEnd/>
                <a:tailEnd/>
              </a:ln>
            </p:spPr>
            <p:txBody>
              <a:bodyPr>
                <a:prstTxWarp prst="textNoShape">
                  <a:avLst/>
                </a:prstTxWarp>
              </a:bodyPr>
              <a:lstStyle/>
              <a:p>
                <a:endParaRPr lang="en-US"/>
              </a:p>
            </p:txBody>
          </p:sp>
          <p:sp>
            <p:nvSpPr>
              <p:cNvPr id="27688" name="Rectangle 45"/>
              <p:cNvSpPr>
                <a:spLocks noChangeArrowheads="1"/>
              </p:cNvSpPr>
              <p:nvPr/>
            </p:nvSpPr>
            <p:spPr bwMode="auto">
              <a:xfrm>
                <a:off x="4858" y="2071"/>
                <a:ext cx="432" cy="112"/>
              </a:xfrm>
              <a:prstGeom prst="rect">
                <a:avLst/>
              </a:prstGeom>
              <a:noFill/>
              <a:ln w="6350" cap="rnd">
                <a:solidFill>
                  <a:srgbClr val="000000"/>
                </a:solidFill>
                <a:miter lim="800000"/>
                <a:headEnd/>
                <a:tailEnd/>
              </a:ln>
            </p:spPr>
            <p:txBody>
              <a:bodyPr>
                <a:prstTxWarp prst="textNoShape">
                  <a:avLst/>
                </a:prstTxWarp>
              </a:bodyPr>
              <a:lstStyle/>
              <a:p>
                <a:endParaRPr lang="en-US"/>
              </a:p>
            </p:txBody>
          </p:sp>
        </p:grpSp>
        <p:sp>
          <p:nvSpPr>
            <p:cNvPr id="27669" name="Rectangle 46"/>
            <p:cNvSpPr>
              <a:spLocks noChangeArrowheads="1"/>
            </p:cNvSpPr>
            <p:nvPr/>
          </p:nvSpPr>
          <p:spPr bwMode="auto">
            <a:xfrm>
              <a:off x="4947" y="2099"/>
              <a:ext cx="317" cy="67"/>
            </a:xfrm>
            <a:prstGeom prst="rect">
              <a:avLst/>
            </a:prstGeom>
            <a:noFill/>
            <a:ln w="9525">
              <a:noFill/>
              <a:miter lim="800000"/>
              <a:headEnd/>
              <a:tailEnd/>
            </a:ln>
          </p:spPr>
          <p:txBody>
            <a:bodyPr wrap="none" lIns="0" tIns="0" rIns="0" bIns="0">
              <a:prstTxWarp prst="textNoShape">
                <a:avLst/>
              </a:prstTxWarp>
              <a:spAutoFit/>
            </a:bodyPr>
            <a:lstStyle/>
            <a:p>
              <a:pPr algn="ctr"/>
              <a:r>
                <a:rPr lang="fr-FR" sz="700"/>
                <a:t>Web Service</a:t>
              </a:r>
              <a:endParaRPr lang="fr-FR" sz="1400" b="1"/>
            </a:p>
          </p:txBody>
        </p:sp>
        <p:grpSp>
          <p:nvGrpSpPr>
            <p:cNvPr id="27670" name="Group 47"/>
            <p:cNvGrpSpPr>
              <a:grpSpLocks/>
            </p:cNvGrpSpPr>
            <p:nvPr/>
          </p:nvGrpSpPr>
          <p:grpSpPr bwMode="auto">
            <a:xfrm>
              <a:off x="4655" y="2002"/>
              <a:ext cx="55" cy="73"/>
              <a:chOff x="4655" y="2002"/>
              <a:chExt cx="55" cy="73"/>
            </a:xfrm>
          </p:grpSpPr>
          <p:sp>
            <p:nvSpPr>
              <p:cNvPr id="27681" name="Rectangle 48"/>
              <p:cNvSpPr>
                <a:spLocks noChangeArrowheads="1"/>
              </p:cNvSpPr>
              <p:nvPr/>
            </p:nvSpPr>
            <p:spPr bwMode="auto">
              <a:xfrm>
                <a:off x="4655" y="2002"/>
                <a:ext cx="55" cy="73"/>
              </a:xfrm>
              <a:prstGeom prst="rect">
                <a:avLst/>
              </a:prstGeom>
              <a:solidFill>
                <a:srgbClr val="FFEACD"/>
              </a:solidFill>
              <a:ln w="9525">
                <a:noFill/>
                <a:miter lim="800000"/>
                <a:headEnd/>
                <a:tailEnd/>
              </a:ln>
            </p:spPr>
            <p:txBody>
              <a:bodyPr>
                <a:prstTxWarp prst="textNoShape">
                  <a:avLst/>
                </a:prstTxWarp>
              </a:bodyPr>
              <a:lstStyle/>
              <a:p>
                <a:endParaRPr lang="en-US"/>
              </a:p>
            </p:txBody>
          </p:sp>
          <p:sp>
            <p:nvSpPr>
              <p:cNvPr id="27682" name="Freeform 49"/>
              <p:cNvSpPr>
                <a:spLocks/>
              </p:cNvSpPr>
              <p:nvPr/>
            </p:nvSpPr>
            <p:spPr bwMode="auto">
              <a:xfrm>
                <a:off x="4655" y="2002"/>
                <a:ext cx="54" cy="73"/>
              </a:xfrm>
              <a:custGeom>
                <a:avLst/>
                <a:gdLst>
                  <a:gd name="T0" fmla="*/ 27 w 54"/>
                  <a:gd name="T1" fmla="*/ 0 h 73"/>
                  <a:gd name="T2" fmla="*/ 54 w 54"/>
                  <a:gd name="T3" fmla="*/ 15 h 73"/>
                  <a:gd name="T4" fmla="*/ 40 w 54"/>
                  <a:gd name="T5" fmla="*/ 15 h 73"/>
                  <a:gd name="T6" fmla="*/ 40 w 54"/>
                  <a:gd name="T7" fmla="*/ 58 h 73"/>
                  <a:gd name="T8" fmla="*/ 54 w 54"/>
                  <a:gd name="T9" fmla="*/ 58 h 73"/>
                  <a:gd name="T10" fmla="*/ 27 w 54"/>
                  <a:gd name="T11" fmla="*/ 73 h 73"/>
                  <a:gd name="T12" fmla="*/ 0 w 54"/>
                  <a:gd name="T13" fmla="*/ 58 h 73"/>
                  <a:gd name="T14" fmla="*/ 13 w 54"/>
                  <a:gd name="T15" fmla="*/ 58 h 73"/>
                  <a:gd name="T16" fmla="*/ 13 w 54"/>
                  <a:gd name="T17" fmla="*/ 15 h 73"/>
                  <a:gd name="T18" fmla="*/ 0 w 54"/>
                  <a:gd name="T19" fmla="*/ 15 h 73"/>
                  <a:gd name="T20" fmla="*/ 27 w 54"/>
                  <a:gd name="T21" fmla="*/ 0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73"/>
                  <a:gd name="T35" fmla="*/ 54 w 54"/>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73">
                    <a:moveTo>
                      <a:pt x="27" y="0"/>
                    </a:moveTo>
                    <a:lnTo>
                      <a:pt x="54" y="15"/>
                    </a:lnTo>
                    <a:lnTo>
                      <a:pt x="40" y="15"/>
                    </a:lnTo>
                    <a:lnTo>
                      <a:pt x="40" y="58"/>
                    </a:lnTo>
                    <a:lnTo>
                      <a:pt x="54" y="58"/>
                    </a:lnTo>
                    <a:lnTo>
                      <a:pt x="27" y="73"/>
                    </a:lnTo>
                    <a:lnTo>
                      <a:pt x="0" y="58"/>
                    </a:lnTo>
                    <a:lnTo>
                      <a:pt x="13" y="58"/>
                    </a:lnTo>
                    <a:lnTo>
                      <a:pt x="13" y="15"/>
                    </a:lnTo>
                    <a:lnTo>
                      <a:pt x="0" y="15"/>
                    </a:lnTo>
                    <a:lnTo>
                      <a:pt x="27" y="0"/>
                    </a:lnTo>
                    <a:close/>
                  </a:path>
                </a:pathLst>
              </a:custGeom>
              <a:solidFill>
                <a:srgbClr val="FFFFFF"/>
              </a:solidFill>
              <a:ln w="9525">
                <a:noFill/>
                <a:round/>
                <a:headEnd/>
                <a:tailEnd/>
              </a:ln>
            </p:spPr>
            <p:txBody>
              <a:bodyPr>
                <a:prstTxWarp prst="textNoShape">
                  <a:avLst/>
                </a:prstTxWarp>
              </a:bodyPr>
              <a:lstStyle/>
              <a:p>
                <a:endParaRPr lang="en-US"/>
              </a:p>
            </p:txBody>
          </p:sp>
          <p:sp>
            <p:nvSpPr>
              <p:cNvPr id="27683" name="Rectangle 50"/>
              <p:cNvSpPr>
                <a:spLocks noChangeArrowheads="1"/>
              </p:cNvSpPr>
              <p:nvPr/>
            </p:nvSpPr>
            <p:spPr bwMode="auto">
              <a:xfrm>
                <a:off x="4655" y="2002"/>
                <a:ext cx="55" cy="73"/>
              </a:xfrm>
              <a:prstGeom prst="rect">
                <a:avLst/>
              </a:prstGeom>
              <a:solidFill>
                <a:srgbClr val="FFEACD"/>
              </a:solidFill>
              <a:ln w="9525">
                <a:noFill/>
                <a:miter lim="800000"/>
                <a:headEnd/>
                <a:tailEnd/>
              </a:ln>
            </p:spPr>
            <p:txBody>
              <a:bodyPr>
                <a:prstTxWarp prst="textNoShape">
                  <a:avLst/>
                </a:prstTxWarp>
              </a:bodyPr>
              <a:lstStyle/>
              <a:p>
                <a:endParaRPr lang="en-US"/>
              </a:p>
            </p:txBody>
          </p:sp>
          <p:sp>
            <p:nvSpPr>
              <p:cNvPr id="27684" name="Freeform 51"/>
              <p:cNvSpPr>
                <a:spLocks/>
              </p:cNvSpPr>
              <p:nvPr/>
            </p:nvSpPr>
            <p:spPr bwMode="auto">
              <a:xfrm>
                <a:off x="4655" y="2002"/>
                <a:ext cx="54" cy="73"/>
              </a:xfrm>
              <a:custGeom>
                <a:avLst/>
                <a:gdLst>
                  <a:gd name="T0" fmla="*/ 27 w 54"/>
                  <a:gd name="T1" fmla="*/ 0 h 73"/>
                  <a:gd name="T2" fmla="*/ 54 w 54"/>
                  <a:gd name="T3" fmla="*/ 15 h 73"/>
                  <a:gd name="T4" fmla="*/ 40 w 54"/>
                  <a:gd name="T5" fmla="*/ 15 h 73"/>
                  <a:gd name="T6" fmla="*/ 40 w 54"/>
                  <a:gd name="T7" fmla="*/ 58 h 73"/>
                  <a:gd name="T8" fmla="*/ 54 w 54"/>
                  <a:gd name="T9" fmla="*/ 58 h 73"/>
                  <a:gd name="T10" fmla="*/ 27 w 54"/>
                  <a:gd name="T11" fmla="*/ 73 h 73"/>
                  <a:gd name="T12" fmla="*/ 0 w 54"/>
                  <a:gd name="T13" fmla="*/ 58 h 73"/>
                  <a:gd name="T14" fmla="*/ 13 w 54"/>
                  <a:gd name="T15" fmla="*/ 58 h 73"/>
                  <a:gd name="T16" fmla="*/ 13 w 54"/>
                  <a:gd name="T17" fmla="*/ 15 h 73"/>
                  <a:gd name="T18" fmla="*/ 0 w 54"/>
                  <a:gd name="T19" fmla="*/ 15 h 73"/>
                  <a:gd name="T20" fmla="*/ 27 w 54"/>
                  <a:gd name="T21" fmla="*/ 0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73"/>
                  <a:gd name="T35" fmla="*/ 54 w 54"/>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73">
                    <a:moveTo>
                      <a:pt x="27" y="0"/>
                    </a:moveTo>
                    <a:lnTo>
                      <a:pt x="54" y="15"/>
                    </a:lnTo>
                    <a:lnTo>
                      <a:pt x="40" y="15"/>
                    </a:lnTo>
                    <a:lnTo>
                      <a:pt x="40" y="58"/>
                    </a:lnTo>
                    <a:lnTo>
                      <a:pt x="54" y="58"/>
                    </a:lnTo>
                    <a:lnTo>
                      <a:pt x="27" y="73"/>
                    </a:lnTo>
                    <a:lnTo>
                      <a:pt x="0" y="58"/>
                    </a:lnTo>
                    <a:lnTo>
                      <a:pt x="13" y="58"/>
                    </a:lnTo>
                    <a:lnTo>
                      <a:pt x="13" y="15"/>
                    </a:lnTo>
                    <a:lnTo>
                      <a:pt x="0" y="15"/>
                    </a:lnTo>
                    <a:lnTo>
                      <a:pt x="27" y="0"/>
                    </a:lnTo>
                    <a:close/>
                  </a:path>
                </a:pathLst>
              </a:custGeom>
              <a:noFill/>
              <a:ln w="6350" cap="rnd">
                <a:solidFill>
                  <a:srgbClr val="000000"/>
                </a:solidFill>
                <a:round/>
                <a:headEnd/>
                <a:tailEnd/>
              </a:ln>
            </p:spPr>
            <p:txBody>
              <a:bodyPr>
                <a:prstTxWarp prst="textNoShape">
                  <a:avLst/>
                </a:prstTxWarp>
              </a:bodyPr>
              <a:lstStyle/>
              <a:p>
                <a:endParaRPr lang="en-US"/>
              </a:p>
            </p:txBody>
          </p:sp>
        </p:grpSp>
        <p:grpSp>
          <p:nvGrpSpPr>
            <p:cNvPr id="27671" name="Group 52"/>
            <p:cNvGrpSpPr>
              <a:grpSpLocks/>
            </p:cNvGrpSpPr>
            <p:nvPr/>
          </p:nvGrpSpPr>
          <p:grpSpPr bwMode="auto">
            <a:xfrm>
              <a:off x="5054" y="2002"/>
              <a:ext cx="55" cy="73"/>
              <a:chOff x="5054" y="2002"/>
              <a:chExt cx="55" cy="73"/>
            </a:xfrm>
          </p:grpSpPr>
          <p:sp>
            <p:nvSpPr>
              <p:cNvPr id="27677" name="Rectangle 53"/>
              <p:cNvSpPr>
                <a:spLocks noChangeArrowheads="1"/>
              </p:cNvSpPr>
              <p:nvPr/>
            </p:nvSpPr>
            <p:spPr bwMode="auto">
              <a:xfrm>
                <a:off x="5054" y="2002"/>
                <a:ext cx="55" cy="73"/>
              </a:xfrm>
              <a:prstGeom prst="rect">
                <a:avLst/>
              </a:prstGeom>
              <a:solidFill>
                <a:srgbClr val="FFEACD"/>
              </a:solidFill>
              <a:ln w="9525">
                <a:noFill/>
                <a:miter lim="800000"/>
                <a:headEnd/>
                <a:tailEnd/>
              </a:ln>
            </p:spPr>
            <p:txBody>
              <a:bodyPr>
                <a:prstTxWarp prst="textNoShape">
                  <a:avLst/>
                </a:prstTxWarp>
              </a:bodyPr>
              <a:lstStyle/>
              <a:p>
                <a:endParaRPr lang="en-US"/>
              </a:p>
            </p:txBody>
          </p:sp>
          <p:sp>
            <p:nvSpPr>
              <p:cNvPr id="27678" name="Freeform 54"/>
              <p:cNvSpPr>
                <a:spLocks/>
              </p:cNvSpPr>
              <p:nvPr/>
            </p:nvSpPr>
            <p:spPr bwMode="auto">
              <a:xfrm>
                <a:off x="5054" y="2002"/>
                <a:ext cx="54" cy="73"/>
              </a:xfrm>
              <a:custGeom>
                <a:avLst/>
                <a:gdLst>
                  <a:gd name="T0" fmla="*/ 27 w 54"/>
                  <a:gd name="T1" fmla="*/ 0 h 73"/>
                  <a:gd name="T2" fmla="*/ 54 w 54"/>
                  <a:gd name="T3" fmla="*/ 15 h 73"/>
                  <a:gd name="T4" fmla="*/ 41 w 54"/>
                  <a:gd name="T5" fmla="*/ 15 h 73"/>
                  <a:gd name="T6" fmla="*/ 41 w 54"/>
                  <a:gd name="T7" fmla="*/ 58 h 73"/>
                  <a:gd name="T8" fmla="*/ 54 w 54"/>
                  <a:gd name="T9" fmla="*/ 58 h 73"/>
                  <a:gd name="T10" fmla="*/ 27 w 54"/>
                  <a:gd name="T11" fmla="*/ 73 h 73"/>
                  <a:gd name="T12" fmla="*/ 0 w 54"/>
                  <a:gd name="T13" fmla="*/ 58 h 73"/>
                  <a:gd name="T14" fmla="*/ 14 w 54"/>
                  <a:gd name="T15" fmla="*/ 58 h 73"/>
                  <a:gd name="T16" fmla="*/ 14 w 54"/>
                  <a:gd name="T17" fmla="*/ 15 h 73"/>
                  <a:gd name="T18" fmla="*/ 0 w 54"/>
                  <a:gd name="T19" fmla="*/ 15 h 73"/>
                  <a:gd name="T20" fmla="*/ 27 w 54"/>
                  <a:gd name="T21" fmla="*/ 0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73"/>
                  <a:gd name="T35" fmla="*/ 54 w 54"/>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73">
                    <a:moveTo>
                      <a:pt x="27" y="0"/>
                    </a:moveTo>
                    <a:lnTo>
                      <a:pt x="54" y="15"/>
                    </a:lnTo>
                    <a:lnTo>
                      <a:pt x="41" y="15"/>
                    </a:lnTo>
                    <a:lnTo>
                      <a:pt x="41" y="58"/>
                    </a:lnTo>
                    <a:lnTo>
                      <a:pt x="54" y="58"/>
                    </a:lnTo>
                    <a:lnTo>
                      <a:pt x="27" y="73"/>
                    </a:lnTo>
                    <a:lnTo>
                      <a:pt x="0" y="58"/>
                    </a:lnTo>
                    <a:lnTo>
                      <a:pt x="14" y="58"/>
                    </a:lnTo>
                    <a:lnTo>
                      <a:pt x="14" y="15"/>
                    </a:lnTo>
                    <a:lnTo>
                      <a:pt x="0" y="15"/>
                    </a:lnTo>
                    <a:lnTo>
                      <a:pt x="27" y="0"/>
                    </a:lnTo>
                    <a:close/>
                  </a:path>
                </a:pathLst>
              </a:custGeom>
              <a:solidFill>
                <a:srgbClr val="FFFFFF"/>
              </a:solidFill>
              <a:ln w="9525">
                <a:noFill/>
                <a:round/>
                <a:headEnd/>
                <a:tailEnd/>
              </a:ln>
            </p:spPr>
            <p:txBody>
              <a:bodyPr>
                <a:prstTxWarp prst="textNoShape">
                  <a:avLst/>
                </a:prstTxWarp>
              </a:bodyPr>
              <a:lstStyle/>
              <a:p>
                <a:endParaRPr lang="en-US"/>
              </a:p>
            </p:txBody>
          </p:sp>
          <p:sp>
            <p:nvSpPr>
              <p:cNvPr id="27679" name="Rectangle 55"/>
              <p:cNvSpPr>
                <a:spLocks noChangeArrowheads="1"/>
              </p:cNvSpPr>
              <p:nvPr/>
            </p:nvSpPr>
            <p:spPr bwMode="auto">
              <a:xfrm>
                <a:off x="5054" y="2002"/>
                <a:ext cx="55" cy="73"/>
              </a:xfrm>
              <a:prstGeom prst="rect">
                <a:avLst/>
              </a:prstGeom>
              <a:solidFill>
                <a:srgbClr val="FFEACD"/>
              </a:solidFill>
              <a:ln w="9525">
                <a:noFill/>
                <a:miter lim="800000"/>
                <a:headEnd/>
                <a:tailEnd/>
              </a:ln>
            </p:spPr>
            <p:txBody>
              <a:bodyPr>
                <a:prstTxWarp prst="textNoShape">
                  <a:avLst/>
                </a:prstTxWarp>
              </a:bodyPr>
              <a:lstStyle/>
              <a:p>
                <a:endParaRPr lang="en-US"/>
              </a:p>
            </p:txBody>
          </p:sp>
          <p:sp>
            <p:nvSpPr>
              <p:cNvPr id="27680" name="Freeform 56"/>
              <p:cNvSpPr>
                <a:spLocks/>
              </p:cNvSpPr>
              <p:nvPr/>
            </p:nvSpPr>
            <p:spPr bwMode="auto">
              <a:xfrm>
                <a:off x="5054" y="2002"/>
                <a:ext cx="54" cy="73"/>
              </a:xfrm>
              <a:custGeom>
                <a:avLst/>
                <a:gdLst>
                  <a:gd name="T0" fmla="*/ 27 w 54"/>
                  <a:gd name="T1" fmla="*/ 0 h 73"/>
                  <a:gd name="T2" fmla="*/ 54 w 54"/>
                  <a:gd name="T3" fmla="*/ 15 h 73"/>
                  <a:gd name="T4" fmla="*/ 41 w 54"/>
                  <a:gd name="T5" fmla="*/ 15 h 73"/>
                  <a:gd name="T6" fmla="*/ 41 w 54"/>
                  <a:gd name="T7" fmla="*/ 58 h 73"/>
                  <a:gd name="T8" fmla="*/ 54 w 54"/>
                  <a:gd name="T9" fmla="*/ 58 h 73"/>
                  <a:gd name="T10" fmla="*/ 27 w 54"/>
                  <a:gd name="T11" fmla="*/ 73 h 73"/>
                  <a:gd name="T12" fmla="*/ 0 w 54"/>
                  <a:gd name="T13" fmla="*/ 58 h 73"/>
                  <a:gd name="T14" fmla="*/ 14 w 54"/>
                  <a:gd name="T15" fmla="*/ 58 h 73"/>
                  <a:gd name="T16" fmla="*/ 14 w 54"/>
                  <a:gd name="T17" fmla="*/ 15 h 73"/>
                  <a:gd name="T18" fmla="*/ 0 w 54"/>
                  <a:gd name="T19" fmla="*/ 15 h 73"/>
                  <a:gd name="T20" fmla="*/ 27 w 54"/>
                  <a:gd name="T21" fmla="*/ 0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73"/>
                  <a:gd name="T35" fmla="*/ 54 w 54"/>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73">
                    <a:moveTo>
                      <a:pt x="27" y="0"/>
                    </a:moveTo>
                    <a:lnTo>
                      <a:pt x="54" y="15"/>
                    </a:lnTo>
                    <a:lnTo>
                      <a:pt x="41" y="15"/>
                    </a:lnTo>
                    <a:lnTo>
                      <a:pt x="41" y="58"/>
                    </a:lnTo>
                    <a:lnTo>
                      <a:pt x="54" y="58"/>
                    </a:lnTo>
                    <a:lnTo>
                      <a:pt x="27" y="73"/>
                    </a:lnTo>
                    <a:lnTo>
                      <a:pt x="0" y="58"/>
                    </a:lnTo>
                    <a:lnTo>
                      <a:pt x="14" y="58"/>
                    </a:lnTo>
                    <a:lnTo>
                      <a:pt x="14" y="15"/>
                    </a:lnTo>
                    <a:lnTo>
                      <a:pt x="0" y="15"/>
                    </a:lnTo>
                    <a:lnTo>
                      <a:pt x="27" y="0"/>
                    </a:lnTo>
                    <a:close/>
                  </a:path>
                </a:pathLst>
              </a:custGeom>
              <a:noFill/>
              <a:ln w="6350" cap="rnd">
                <a:solidFill>
                  <a:srgbClr val="000000"/>
                </a:solidFill>
                <a:round/>
                <a:headEnd/>
                <a:tailEnd/>
              </a:ln>
            </p:spPr>
            <p:txBody>
              <a:bodyPr>
                <a:prstTxWarp prst="textNoShape">
                  <a:avLst/>
                </a:prstTxWarp>
              </a:bodyPr>
              <a:lstStyle/>
              <a:p>
                <a:endParaRPr lang="en-US"/>
              </a:p>
            </p:txBody>
          </p:sp>
        </p:grpSp>
        <p:grpSp>
          <p:nvGrpSpPr>
            <p:cNvPr id="27672" name="Group 57"/>
            <p:cNvGrpSpPr>
              <a:grpSpLocks/>
            </p:cNvGrpSpPr>
            <p:nvPr/>
          </p:nvGrpSpPr>
          <p:grpSpPr bwMode="auto">
            <a:xfrm>
              <a:off x="5398" y="2002"/>
              <a:ext cx="55" cy="73"/>
              <a:chOff x="5398" y="2002"/>
              <a:chExt cx="55" cy="73"/>
            </a:xfrm>
          </p:grpSpPr>
          <p:sp>
            <p:nvSpPr>
              <p:cNvPr id="27673" name="Rectangle 58"/>
              <p:cNvSpPr>
                <a:spLocks noChangeArrowheads="1"/>
              </p:cNvSpPr>
              <p:nvPr/>
            </p:nvSpPr>
            <p:spPr bwMode="auto">
              <a:xfrm>
                <a:off x="5398" y="2002"/>
                <a:ext cx="55" cy="73"/>
              </a:xfrm>
              <a:prstGeom prst="rect">
                <a:avLst/>
              </a:prstGeom>
              <a:solidFill>
                <a:srgbClr val="FFEACD"/>
              </a:solidFill>
              <a:ln w="9525">
                <a:noFill/>
                <a:miter lim="800000"/>
                <a:headEnd/>
                <a:tailEnd/>
              </a:ln>
            </p:spPr>
            <p:txBody>
              <a:bodyPr>
                <a:prstTxWarp prst="textNoShape">
                  <a:avLst/>
                </a:prstTxWarp>
              </a:bodyPr>
              <a:lstStyle/>
              <a:p>
                <a:endParaRPr lang="en-US"/>
              </a:p>
            </p:txBody>
          </p:sp>
          <p:sp>
            <p:nvSpPr>
              <p:cNvPr id="27674" name="Freeform 59"/>
              <p:cNvSpPr>
                <a:spLocks/>
              </p:cNvSpPr>
              <p:nvPr/>
            </p:nvSpPr>
            <p:spPr bwMode="auto">
              <a:xfrm>
                <a:off x="5398" y="2002"/>
                <a:ext cx="54" cy="73"/>
              </a:xfrm>
              <a:custGeom>
                <a:avLst/>
                <a:gdLst>
                  <a:gd name="T0" fmla="*/ 27 w 54"/>
                  <a:gd name="T1" fmla="*/ 0 h 73"/>
                  <a:gd name="T2" fmla="*/ 54 w 54"/>
                  <a:gd name="T3" fmla="*/ 15 h 73"/>
                  <a:gd name="T4" fmla="*/ 41 w 54"/>
                  <a:gd name="T5" fmla="*/ 15 h 73"/>
                  <a:gd name="T6" fmla="*/ 41 w 54"/>
                  <a:gd name="T7" fmla="*/ 58 h 73"/>
                  <a:gd name="T8" fmla="*/ 54 w 54"/>
                  <a:gd name="T9" fmla="*/ 58 h 73"/>
                  <a:gd name="T10" fmla="*/ 27 w 54"/>
                  <a:gd name="T11" fmla="*/ 73 h 73"/>
                  <a:gd name="T12" fmla="*/ 0 w 54"/>
                  <a:gd name="T13" fmla="*/ 58 h 73"/>
                  <a:gd name="T14" fmla="*/ 14 w 54"/>
                  <a:gd name="T15" fmla="*/ 58 h 73"/>
                  <a:gd name="T16" fmla="*/ 14 w 54"/>
                  <a:gd name="T17" fmla="*/ 15 h 73"/>
                  <a:gd name="T18" fmla="*/ 0 w 54"/>
                  <a:gd name="T19" fmla="*/ 15 h 73"/>
                  <a:gd name="T20" fmla="*/ 27 w 54"/>
                  <a:gd name="T21" fmla="*/ 0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73"/>
                  <a:gd name="T35" fmla="*/ 54 w 54"/>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73">
                    <a:moveTo>
                      <a:pt x="27" y="0"/>
                    </a:moveTo>
                    <a:lnTo>
                      <a:pt x="54" y="15"/>
                    </a:lnTo>
                    <a:lnTo>
                      <a:pt x="41" y="15"/>
                    </a:lnTo>
                    <a:lnTo>
                      <a:pt x="41" y="58"/>
                    </a:lnTo>
                    <a:lnTo>
                      <a:pt x="54" y="58"/>
                    </a:lnTo>
                    <a:lnTo>
                      <a:pt x="27" y="73"/>
                    </a:lnTo>
                    <a:lnTo>
                      <a:pt x="0" y="58"/>
                    </a:lnTo>
                    <a:lnTo>
                      <a:pt x="14" y="58"/>
                    </a:lnTo>
                    <a:lnTo>
                      <a:pt x="14" y="15"/>
                    </a:lnTo>
                    <a:lnTo>
                      <a:pt x="0" y="15"/>
                    </a:lnTo>
                    <a:lnTo>
                      <a:pt x="27" y="0"/>
                    </a:lnTo>
                    <a:close/>
                  </a:path>
                </a:pathLst>
              </a:custGeom>
              <a:solidFill>
                <a:srgbClr val="FFFFFF"/>
              </a:solidFill>
              <a:ln w="9525">
                <a:noFill/>
                <a:round/>
                <a:headEnd/>
                <a:tailEnd/>
              </a:ln>
            </p:spPr>
            <p:txBody>
              <a:bodyPr>
                <a:prstTxWarp prst="textNoShape">
                  <a:avLst/>
                </a:prstTxWarp>
              </a:bodyPr>
              <a:lstStyle/>
              <a:p>
                <a:endParaRPr lang="en-US"/>
              </a:p>
            </p:txBody>
          </p:sp>
          <p:sp>
            <p:nvSpPr>
              <p:cNvPr id="27675" name="Rectangle 60"/>
              <p:cNvSpPr>
                <a:spLocks noChangeArrowheads="1"/>
              </p:cNvSpPr>
              <p:nvPr/>
            </p:nvSpPr>
            <p:spPr bwMode="auto">
              <a:xfrm>
                <a:off x="5398" y="2002"/>
                <a:ext cx="55" cy="73"/>
              </a:xfrm>
              <a:prstGeom prst="rect">
                <a:avLst/>
              </a:prstGeom>
              <a:solidFill>
                <a:srgbClr val="FFEACD"/>
              </a:solidFill>
              <a:ln w="9525">
                <a:noFill/>
                <a:miter lim="800000"/>
                <a:headEnd/>
                <a:tailEnd/>
              </a:ln>
            </p:spPr>
            <p:txBody>
              <a:bodyPr>
                <a:prstTxWarp prst="textNoShape">
                  <a:avLst/>
                </a:prstTxWarp>
              </a:bodyPr>
              <a:lstStyle/>
              <a:p>
                <a:endParaRPr lang="en-US"/>
              </a:p>
            </p:txBody>
          </p:sp>
          <p:sp>
            <p:nvSpPr>
              <p:cNvPr id="27676" name="Freeform 61"/>
              <p:cNvSpPr>
                <a:spLocks/>
              </p:cNvSpPr>
              <p:nvPr/>
            </p:nvSpPr>
            <p:spPr bwMode="auto">
              <a:xfrm>
                <a:off x="5398" y="2002"/>
                <a:ext cx="54" cy="73"/>
              </a:xfrm>
              <a:custGeom>
                <a:avLst/>
                <a:gdLst>
                  <a:gd name="T0" fmla="*/ 27 w 54"/>
                  <a:gd name="T1" fmla="*/ 0 h 73"/>
                  <a:gd name="T2" fmla="*/ 54 w 54"/>
                  <a:gd name="T3" fmla="*/ 15 h 73"/>
                  <a:gd name="T4" fmla="*/ 41 w 54"/>
                  <a:gd name="T5" fmla="*/ 15 h 73"/>
                  <a:gd name="T6" fmla="*/ 41 w 54"/>
                  <a:gd name="T7" fmla="*/ 58 h 73"/>
                  <a:gd name="T8" fmla="*/ 54 w 54"/>
                  <a:gd name="T9" fmla="*/ 58 h 73"/>
                  <a:gd name="T10" fmla="*/ 27 w 54"/>
                  <a:gd name="T11" fmla="*/ 73 h 73"/>
                  <a:gd name="T12" fmla="*/ 0 w 54"/>
                  <a:gd name="T13" fmla="*/ 58 h 73"/>
                  <a:gd name="T14" fmla="*/ 14 w 54"/>
                  <a:gd name="T15" fmla="*/ 58 h 73"/>
                  <a:gd name="T16" fmla="*/ 14 w 54"/>
                  <a:gd name="T17" fmla="*/ 15 h 73"/>
                  <a:gd name="T18" fmla="*/ 0 w 54"/>
                  <a:gd name="T19" fmla="*/ 15 h 73"/>
                  <a:gd name="T20" fmla="*/ 27 w 54"/>
                  <a:gd name="T21" fmla="*/ 0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73"/>
                  <a:gd name="T35" fmla="*/ 54 w 54"/>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73">
                    <a:moveTo>
                      <a:pt x="27" y="0"/>
                    </a:moveTo>
                    <a:lnTo>
                      <a:pt x="54" y="15"/>
                    </a:lnTo>
                    <a:lnTo>
                      <a:pt x="41" y="15"/>
                    </a:lnTo>
                    <a:lnTo>
                      <a:pt x="41" y="58"/>
                    </a:lnTo>
                    <a:lnTo>
                      <a:pt x="54" y="58"/>
                    </a:lnTo>
                    <a:lnTo>
                      <a:pt x="27" y="73"/>
                    </a:lnTo>
                    <a:lnTo>
                      <a:pt x="0" y="58"/>
                    </a:lnTo>
                    <a:lnTo>
                      <a:pt x="14" y="58"/>
                    </a:lnTo>
                    <a:lnTo>
                      <a:pt x="14" y="15"/>
                    </a:lnTo>
                    <a:lnTo>
                      <a:pt x="0" y="15"/>
                    </a:lnTo>
                    <a:lnTo>
                      <a:pt x="27" y="0"/>
                    </a:lnTo>
                    <a:close/>
                  </a:path>
                </a:pathLst>
              </a:custGeom>
              <a:noFill/>
              <a:ln w="6350" cap="rnd">
                <a:solidFill>
                  <a:srgbClr val="000000"/>
                </a:solidFill>
                <a:round/>
                <a:headEnd/>
                <a:tailEnd/>
              </a:ln>
            </p:spPr>
            <p:txBody>
              <a:bodyPr>
                <a:prstTxWarp prst="textNoShape">
                  <a:avLst/>
                </a:prstTxWarp>
              </a:bodyPr>
              <a:lstStyle/>
              <a:p>
                <a:endParaRPr lang="en-US"/>
              </a:p>
            </p:txBody>
          </p:sp>
        </p:grpSp>
      </p:grpSp>
      <p:sp>
        <p:nvSpPr>
          <p:cNvPr id="27654" name="AutoShape 62"/>
          <p:cNvSpPr>
            <a:spLocks noChangeArrowheads="1"/>
          </p:cNvSpPr>
          <p:nvPr/>
        </p:nvSpPr>
        <p:spPr bwMode="auto">
          <a:xfrm>
            <a:off x="5384800" y="1885950"/>
            <a:ext cx="377825" cy="1190625"/>
          </a:xfrm>
          <a:prstGeom prst="curvedRightArrow">
            <a:avLst>
              <a:gd name="adj1" fmla="val 63025"/>
              <a:gd name="adj2" fmla="val 126050"/>
              <a:gd name="adj3" fmla="val 33333"/>
            </a:avLst>
          </a:prstGeom>
          <a:solidFill>
            <a:schemeClr val="accent1"/>
          </a:solidFill>
          <a:ln w="9525">
            <a:solidFill>
              <a:srgbClr val="000000"/>
            </a:solidFill>
            <a:miter lim="800000"/>
            <a:headEnd/>
            <a:tailEnd/>
          </a:ln>
        </p:spPr>
        <p:txBody>
          <a:bodyPr wrap="none" lIns="45720" tIns="46800" rIns="45720" bIns="46800" anchor="ctr">
            <a:prstTxWarp prst="textNoShape">
              <a:avLst/>
            </a:prstTxWarp>
          </a:bodyPr>
          <a:lstStyle/>
          <a:p>
            <a:endParaRPr lang="en-US"/>
          </a:p>
        </p:txBody>
      </p:sp>
      <p:sp>
        <p:nvSpPr>
          <p:cNvPr id="27655" name="Rectangle 63"/>
          <p:cNvSpPr>
            <a:spLocks noChangeArrowheads="1"/>
          </p:cNvSpPr>
          <p:nvPr/>
        </p:nvSpPr>
        <p:spPr bwMode="auto">
          <a:xfrm>
            <a:off x="768350" y="503238"/>
            <a:ext cx="8229600" cy="450850"/>
          </a:xfrm>
          <a:prstGeom prst="rect">
            <a:avLst/>
          </a:prstGeom>
          <a:noFill/>
          <a:ln w="9525">
            <a:noFill/>
            <a:miter lim="800000"/>
            <a:headEnd/>
            <a:tailEnd/>
          </a:ln>
        </p:spPr>
        <p:txBody>
          <a:bodyPr lIns="0" tIns="0" rIns="0" bIns="0" anchor="b">
            <a:prstTxWarp prst="textNoShape">
              <a:avLst/>
            </a:prstTxWarp>
          </a:bodyPr>
          <a:lstStyle/>
          <a:p>
            <a:pPr eaLnBrk="1" hangingPunct="1">
              <a:lnSpc>
                <a:spcPct val="90000"/>
              </a:lnSpc>
              <a:spcBef>
                <a:spcPct val="0"/>
              </a:spcBef>
            </a:pPr>
            <a:r>
              <a:rPr lang="en-US" sz="2600" b="1"/>
              <a:t>V6 Federation </a:t>
            </a:r>
            <a:br>
              <a:rPr lang="en-US" sz="2600" b="1"/>
            </a:br>
            <a:r>
              <a:rPr lang="en-US" sz="2200" b="1"/>
              <a:t>Technologies</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Learning Objectives</a:t>
            </a:r>
            <a:endParaRPr lang="en-US" dirty="0"/>
          </a:p>
        </p:txBody>
      </p:sp>
      <p:sp>
        <p:nvSpPr>
          <p:cNvPr id="3" name="Espace réservé du contenu 2"/>
          <p:cNvSpPr>
            <a:spLocks noGrp="1"/>
          </p:cNvSpPr>
          <p:nvPr>
            <p:ph idx="1"/>
          </p:nvPr>
        </p:nvSpPr>
        <p:spPr/>
        <p:txBody>
          <a:bodyPr/>
          <a:lstStyle/>
          <a:p>
            <a:r>
              <a:rPr lang="en-US" dirty="0" smtClean="0"/>
              <a:t>At </a:t>
            </a:r>
            <a:r>
              <a:rPr lang="en-US" dirty="0" err="1" smtClean="0"/>
              <a:t>t</a:t>
            </a:r>
            <a:r>
              <a:rPr lang="fr-FR" dirty="0" smtClean="0"/>
              <a:t>h</a:t>
            </a:r>
            <a:r>
              <a:rPr lang="en-US" dirty="0" err="1" smtClean="0"/>
              <a:t>e</a:t>
            </a:r>
            <a:r>
              <a:rPr lang="en-US" dirty="0" smtClean="0"/>
              <a:t> end of this module, you should be able to:</a:t>
            </a:r>
          </a:p>
          <a:p>
            <a:pPr lvl="1"/>
            <a:r>
              <a:rPr lang="en-US" dirty="0" smtClean="0"/>
              <a:t>Describe PLM 2.0 and its influence on ENOVIA V6 Design and Architecture</a:t>
            </a:r>
          </a:p>
          <a:p>
            <a:pPr lvl="1"/>
            <a:r>
              <a:rPr lang="en-US" dirty="0" smtClean="0"/>
              <a:t>Describe the 6 Values of the V6 Platform</a:t>
            </a:r>
          </a:p>
          <a:p>
            <a:pPr lvl="1"/>
            <a:r>
              <a:rPr lang="en-US" dirty="0" smtClean="0"/>
              <a:t>Describe key benefits of V6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endParaRPr lang="en-US">
              <a:ea typeface="Arial" pitchFamily="-110" charset="0"/>
            </a:endParaRPr>
          </a:p>
        </p:txBody>
      </p:sp>
      <p:sp>
        <p:nvSpPr>
          <p:cNvPr id="29699" name="Rectangle 3"/>
          <p:cNvSpPr>
            <a:spLocks noGrp="1" noChangeArrowheads="1"/>
          </p:cNvSpPr>
          <p:nvPr>
            <p:ph type="body" idx="1"/>
          </p:nvPr>
        </p:nvSpPr>
        <p:spPr/>
        <p:txBody>
          <a:bodyPr/>
          <a:lstStyle/>
          <a:p>
            <a:pPr eaLnBrk="1" hangingPunct="1"/>
            <a:endParaRPr lang="en-US">
              <a:ea typeface="Arial" pitchFamily="-110" charset="0"/>
            </a:endParaRPr>
          </a:p>
        </p:txBody>
      </p:sp>
      <p:pic>
        <p:nvPicPr>
          <p:cNvPr id="29700" name="Picture 4"/>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29701" name="Picture 8" descr="DS_SoftPart"/>
          <p:cNvPicPr>
            <a:picLocks noChangeAspect="1" noChangeArrowheads="1"/>
          </p:cNvPicPr>
          <p:nvPr/>
        </p:nvPicPr>
        <p:blipFill>
          <a:blip r:embed="rId3"/>
          <a:srcRect/>
          <a:stretch>
            <a:fillRect/>
          </a:stretch>
        </p:blipFill>
        <p:spPr bwMode="auto">
          <a:xfrm rot="-1375014">
            <a:off x="6111875" y="4364038"/>
            <a:ext cx="1000125" cy="4222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global_map_flat_blue"/>
          <p:cNvPicPr>
            <a:picLocks noChangeAspect="1" noChangeArrowheads="1"/>
          </p:cNvPicPr>
          <p:nvPr/>
        </p:nvPicPr>
        <p:blipFill>
          <a:blip r:embed="rId3">
            <a:lum bright="6000"/>
          </a:blip>
          <a:srcRect b="471"/>
          <a:stretch>
            <a:fillRect/>
          </a:stretch>
        </p:blipFill>
        <p:spPr bwMode="auto">
          <a:xfrm>
            <a:off x="3495675" y="1314450"/>
            <a:ext cx="5519738" cy="4367213"/>
          </a:xfrm>
          <a:prstGeom prst="rect">
            <a:avLst/>
          </a:prstGeom>
          <a:noFill/>
          <a:ln w="9525">
            <a:noFill/>
            <a:miter lim="800000"/>
            <a:headEnd/>
            <a:tailEnd/>
          </a:ln>
        </p:spPr>
      </p:pic>
      <p:sp>
        <p:nvSpPr>
          <p:cNvPr id="26627" name="Rectangle 2"/>
          <p:cNvSpPr>
            <a:spLocks noChangeArrowheads="1"/>
          </p:cNvSpPr>
          <p:nvPr/>
        </p:nvSpPr>
        <p:spPr bwMode="auto">
          <a:xfrm>
            <a:off x="768350" y="150813"/>
            <a:ext cx="8229600" cy="450850"/>
          </a:xfrm>
          <a:prstGeom prst="rect">
            <a:avLst/>
          </a:prstGeom>
          <a:noFill/>
          <a:ln w="9525">
            <a:noFill/>
            <a:miter lim="800000"/>
            <a:headEnd/>
            <a:tailEnd/>
          </a:ln>
        </p:spPr>
        <p:txBody>
          <a:bodyPr lIns="0" tIns="0" rIns="0" bIns="0" anchor="b"/>
          <a:lstStyle/>
          <a:p>
            <a:pPr>
              <a:lnSpc>
                <a:spcPct val="90000"/>
              </a:lnSpc>
              <a:buClr>
                <a:srgbClr val="120C8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600" b="1">
                <a:solidFill>
                  <a:srgbClr val="120C80"/>
                </a:solidFill>
                <a:ea typeface="SimSun" charset="-122"/>
              </a:rPr>
              <a:t>V6 Centralized Architecture with Distributed Stores</a:t>
            </a:r>
          </a:p>
        </p:txBody>
      </p:sp>
      <p:sp>
        <p:nvSpPr>
          <p:cNvPr id="26628" name="Freeform 3"/>
          <p:cNvSpPr>
            <a:spLocks noChangeArrowheads="1"/>
          </p:cNvSpPr>
          <p:nvPr/>
        </p:nvSpPr>
        <p:spPr bwMode="auto">
          <a:xfrm rot="16800000">
            <a:off x="2156187" y="2108949"/>
            <a:ext cx="2702969" cy="2059046"/>
          </a:xfrm>
          <a:custGeom>
            <a:avLst/>
            <a:gdLst>
              <a:gd name="T0" fmla="*/ 0 w 21600"/>
              <a:gd name="T1" fmla="*/ 0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708 w 21600"/>
              <a:gd name="T13" fmla="*/ 6708 h 21600"/>
              <a:gd name="T14" fmla="*/ 14892 w 21600"/>
              <a:gd name="T15" fmla="*/ 14892 h 21600"/>
            </a:gdLst>
            <a:ahLst/>
            <a:cxnLst>
              <a:cxn ang="T8">
                <a:pos x="T0" y="T1"/>
              </a:cxn>
              <a:cxn ang="T9">
                <a:pos x="T2" y="T3"/>
              </a:cxn>
              <a:cxn ang="T10">
                <a:pos x="T4" y="T5"/>
              </a:cxn>
              <a:cxn ang="T11">
                <a:pos x="T6" y="T7"/>
              </a:cxn>
            </a:cxnLst>
            <a:rect l="T12" t="T13" r="T14" b="T15"/>
            <a:pathLst>
              <a:path w="21600" h="21600">
                <a:moveTo>
                  <a:pt x="0" y="0"/>
                </a:moveTo>
                <a:lnTo>
                  <a:pt x="9815" y="21600"/>
                </a:lnTo>
                <a:lnTo>
                  <a:pt x="11785" y="21600"/>
                </a:lnTo>
                <a:lnTo>
                  <a:pt x="21600" y="0"/>
                </a:lnTo>
                <a:close/>
              </a:path>
            </a:pathLst>
          </a:custGeom>
          <a:solidFill>
            <a:srgbClr val="BBE0E3">
              <a:alpha val="70195"/>
            </a:srgbClr>
          </a:solidFill>
          <a:ln w="25560">
            <a:solidFill>
              <a:srgbClr val="000000"/>
            </a:solidFill>
            <a:round/>
            <a:headEnd/>
            <a:tailEnd/>
          </a:ln>
        </p:spPr>
        <p:txBody>
          <a:bodyPr wrap="none" anchor="ctr"/>
          <a:lstStyle/>
          <a:p>
            <a:pPr>
              <a:buClr>
                <a:srgbClr val="000000"/>
              </a:buClr>
              <a:buSzPct val="100000"/>
              <a:buFont typeface="Arial" pitchFamily="34" charset="0"/>
              <a:buNone/>
            </a:pPr>
            <a:endParaRPr lang="en-US" sz="1800">
              <a:ea typeface="SimSun" charset="-122"/>
            </a:endParaRPr>
          </a:p>
        </p:txBody>
      </p:sp>
      <p:sp>
        <p:nvSpPr>
          <p:cNvPr id="12306" name="Oval 18"/>
          <p:cNvSpPr>
            <a:spLocks noChangeArrowheads="1"/>
          </p:cNvSpPr>
          <p:nvPr/>
        </p:nvSpPr>
        <p:spPr bwMode="auto">
          <a:xfrm>
            <a:off x="4466385" y="3200400"/>
            <a:ext cx="180975" cy="219075"/>
          </a:xfrm>
          <a:prstGeom prst="ellipse">
            <a:avLst/>
          </a:prstGeom>
          <a:solidFill>
            <a:srgbClr val="BBE0E3"/>
          </a:solidFill>
          <a:ln w="28440">
            <a:solidFill>
              <a:srgbClr val="000000"/>
            </a:solidFill>
            <a:round/>
            <a:headEnd/>
            <a:tailEnd/>
          </a:ln>
          <a:effectLst>
            <a:outerShdw blurRad="63500" dist="17819" dir="2700000" algn="ctr" rotWithShape="0">
              <a:srgbClr val="000000">
                <a:alpha val="74997"/>
              </a:srgbClr>
            </a:outerShdw>
          </a:effectLst>
        </p:spPr>
        <p:txBody>
          <a:bodyPr anchor="ctr"/>
          <a:lstStyle/>
          <a:p>
            <a:pPr>
              <a:buClr>
                <a:srgbClr val="000000"/>
              </a:buClr>
              <a:buSzPct val="100000"/>
              <a:buFont typeface="Arial" pitchFamily="34" charset="0"/>
              <a:buNone/>
              <a:defRPr/>
            </a:pPr>
            <a:endParaRPr lang="en-US" sz="1800">
              <a:ea typeface="SimSun" charset="-122"/>
            </a:endParaRPr>
          </a:p>
        </p:txBody>
      </p:sp>
      <p:sp>
        <p:nvSpPr>
          <p:cNvPr id="26630" name="Rectangle 7"/>
          <p:cNvSpPr>
            <a:spLocks noChangeArrowheads="1"/>
          </p:cNvSpPr>
          <p:nvPr/>
        </p:nvSpPr>
        <p:spPr bwMode="auto">
          <a:xfrm>
            <a:off x="346075" y="4543425"/>
            <a:ext cx="3271120" cy="626223"/>
          </a:xfrm>
          <a:prstGeom prst="rect">
            <a:avLst/>
          </a:prstGeom>
          <a:noFill/>
          <a:ln w="9525">
            <a:noFill/>
            <a:miter lim="800000"/>
            <a:headEnd/>
            <a:tailEnd/>
          </a:ln>
        </p:spPr>
        <p:txBody>
          <a:bodyPr wrap="square" lIns="0" tIns="0" rIns="0" bIns="0">
            <a:spAutoFit/>
          </a:bodyPr>
          <a:lstStyle/>
          <a:p>
            <a:pPr>
              <a:lnSpc>
                <a:spcPts val="1400"/>
              </a:lnSpc>
              <a:buClr>
                <a:srgbClr val="000000"/>
              </a:buClr>
              <a:buSzPct val="100000"/>
              <a:buFont typeface="Arial" pitchFamily="34" charset="0"/>
              <a:buNone/>
              <a:tabLst>
                <a:tab pos="0" algn="l"/>
                <a:tab pos="284163"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pPr>
            <a:r>
              <a:rPr lang="en-GB" sz="1400" b="1" dirty="0" smtClean="0">
                <a:cs typeface="Times New Roman" pitchFamily="18" charset="0"/>
              </a:rPr>
              <a:t>A: ENOVIA </a:t>
            </a:r>
            <a:r>
              <a:rPr lang="en-GB" sz="1400" b="1" dirty="0">
                <a:cs typeface="Times New Roman" pitchFamily="18" charset="0"/>
              </a:rPr>
              <a:t>Application </a:t>
            </a:r>
            <a:r>
              <a:rPr lang="en-GB" sz="1400" b="1" dirty="0" smtClean="0">
                <a:cs typeface="Times New Roman" pitchFamily="18" charset="0"/>
              </a:rPr>
              <a:t>Server (MCS)</a:t>
            </a:r>
          </a:p>
          <a:p>
            <a:pPr>
              <a:lnSpc>
                <a:spcPct val="104000"/>
              </a:lnSpc>
              <a:buClr>
                <a:srgbClr val="000000"/>
              </a:buClr>
              <a:buSzPct val="100000"/>
              <a:buFont typeface="Arial" pitchFamily="34" charset="0"/>
              <a:buNone/>
              <a:tabLst>
                <a:tab pos="0" algn="l"/>
                <a:tab pos="284163"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pPr>
            <a:r>
              <a:rPr lang="en-GB" sz="1400" b="1" dirty="0" smtClean="0">
                <a:ea typeface="SimSun" charset="-122"/>
              </a:rPr>
              <a:t>D: Database Server (DB)</a:t>
            </a:r>
            <a:endParaRPr lang="en-GB" sz="1400" b="1" dirty="0">
              <a:ea typeface="SimSun" charset="-122"/>
            </a:endParaRPr>
          </a:p>
          <a:p>
            <a:pPr>
              <a:lnSpc>
                <a:spcPct val="104000"/>
              </a:lnSpc>
              <a:buClr>
                <a:srgbClr val="000000"/>
              </a:buClr>
              <a:buSzPct val="100000"/>
              <a:buFont typeface="Arial" pitchFamily="34" charset="0"/>
              <a:buNone/>
              <a:tabLst>
                <a:tab pos="0" algn="l"/>
                <a:tab pos="284163"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pPr>
            <a:r>
              <a:rPr lang="en-GB" sz="1400" b="1" dirty="0" smtClean="0">
                <a:ea typeface="SimSun" charset="-122"/>
              </a:rPr>
              <a:t>F: ENOVIA File Server (FCS)</a:t>
            </a:r>
            <a:endParaRPr lang="en-GB" sz="1400" b="1" dirty="0">
              <a:ea typeface="SimSun" charset="-122"/>
            </a:endParaRPr>
          </a:p>
        </p:txBody>
      </p:sp>
      <p:sp>
        <p:nvSpPr>
          <p:cNvPr id="12314" name="Line 26"/>
          <p:cNvSpPr>
            <a:spLocks noChangeShapeType="1"/>
          </p:cNvSpPr>
          <p:nvPr/>
        </p:nvSpPr>
        <p:spPr bwMode="auto">
          <a:xfrm flipH="1">
            <a:off x="4953000" y="4654550"/>
            <a:ext cx="385763" cy="541338"/>
          </a:xfrm>
          <a:prstGeom prst="line">
            <a:avLst/>
          </a:prstGeom>
          <a:noFill/>
          <a:ln w="25560">
            <a:solidFill>
              <a:srgbClr val="009999"/>
            </a:solidFill>
            <a:round/>
            <a:headEnd/>
            <a:tailEnd/>
          </a:ln>
          <a:effectLst>
            <a:outerShdw blurRad="63500" dist="126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12315" name="Line 27"/>
          <p:cNvSpPr>
            <a:spLocks noChangeShapeType="1"/>
          </p:cNvSpPr>
          <p:nvPr/>
        </p:nvSpPr>
        <p:spPr bwMode="auto">
          <a:xfrm flipH="1">
            <a:off x="7435850" y="3155950"/>
            <a:ext cx="385763" cy="541338"/>
          </a:xfrm>
          <a:prstGeom prst="line">
            <a:avLst/>
          </a:prstGeom>
          <a:noFill/>
          <a:ln w="25560">
            <a:solidFill>
              <a:srgbClr val="FF6633"/>
            </a:solidFill>
            <a:round/>
            <a:headEnd/>
            <a:tailEnd/>
          </a:ln>
          <a:effectLst>
            <a:outerShdw blurRad="63500" dist="126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12321" name="Line 33"/>
          <p:cNvSpPr>
            <a:spLocks noChangeShapeType="1"/>
          </p:cNvSpPr>
          <p:nvPr/>
        </p:nvSpPr>
        <p:spPr bwMode="auto">
          <a:xfrm flipH="1">
            <a:off x="5927725" y="1406525"/>
            <a:ext cx="309563" cy="519113"/>
          </a:xfrm>
          <a:prstGeom prst="line">
            <a:avLst/>
          </a:prstGeom>
          <a:noFill/>
          <a:ln w="25560">
            <a:solidFill>
              <a:srgbClr val="FFFF00"/>
            </a:solidFill>
            <a:round/>
            <a:headEnd/>
            <a:tailEnd/>
          </a:ln>
          <a:effectLst>
            <a:outerShdw blurRad="63500" dist="126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26642" name="Rectangle 46"/>
          <p:cNvSpPr>
            <a:spLocks noChangeArrowheads="1"/>
          </p:cNvSpPr>
          <p:nvPr/>
        </p:nvSpPr>
        <p:spPr bwMode="auto">
          <a:xfrm>
            <a:off x="4860925" y="4973638"/>
            <a:ext cx="134938" cy="230187"/>
          </a:xfrm>
          <a:prstGeom prst="rect">
            <a:avLst/>
          </a:prstGeom>
          <a:noFill/>
          <a:ln w="9525">
            <a:noFill/>
            <a:miter lim="800000"/>
            <a:headEnd/>
            <a:tailEnd/>
          </a:ln>
        </p:spPr>
        <p:txBody>
          <a:bodyPr wrap="none" lIns="0" tIns="0" rIns="0" bIns="0">
            <a:spAutoFit/>
          </a:bodyPr>
          <a:lstStyle/>
          <a:p>
            <a:pPr>
              <a:lnSpc>
                <a:spcPct val="94000"/>
              </a:lnSpc>
              <a:buClr>
                <a:srgbClr val="000000"/>
              </a:buClr>
              <a:buSzPct val="100000"/>
              <a:buFont typeface="Arial Black"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a:latin typeface="Arial Black" pitchFamily="-65" charset="0"/>
                <a:cs typeface="Times New Roman" pitchFamily="18" charset="0"/>
              </a:rPr>
              <a:t>F</a:t>
            </a:r>
          </a:p>
        </p:txBody>
      </p:sp>
      <p:sp>
        <p:nvSpPr>
          <p:cNvPr id="26645" name="Rectangle 48"/>
          <p:cNvSpPr>
            <a:spLocks noChangeArrowheads="1"/>
          </p:cNvSpPr>
          <p:nvPr/>
        </p:nvSpPr>
        <p:spPr bwMode="auto">
          <a:xfrm>
            <a:off x="6192838" y="1104900"/>
            <a:ext cx="134937" cy="230188"/>
          </a:xfrm>
          <a:prstGeom prst="rect">
            <a:avLst/>
          </a:prstGeom>
          <a:noFill/>
          <a:ln w="9525">
            <a:noFill/>
            <a:miter lim="800000"/>
            <a:headEnd/>
            <a:tailEnd/>
          </a:ln>
        </p:spPr>
        <p:txBody>
          <a:bodyPr wrap="none" lIns="0" tIns="0" rIns="0" bIns="0">
            <a:spAutoFit/>
          </a:bodyPr>
          <a:lstStyle/>
          <a:p>
            <a:pPr>
              <a:lnSpc>
                <a:spcPct val="94000"/>
              </a:lnSpc>
              <a:buClr>
                <a:srgbClr val="000000"/>
              </a:buClr>
              <a:buSzPct val="100000"/>
              <a:buFont typeface="Arial Black"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a:latin typeface="Arial Black" pitchFamily="-65" charset="0"/>
                <a:cs typeface="Times New Roman" pitchFamily="18" charset="0"/>
              </a:rPr>
              <a:t>F</a:t>
            </a:r>
          </a:p>
        </p:txBody>
      </p:sp>
      <p:sp>
        <p:nvSpPr>
          <p:cNvPr id="26646" name="Rectangle 50"/>
          <p:cNvSpPr>
            <a:spLocks noChangeArrowheads="1"/>
          </p:cNvSpPr>
          <p:nvPr/>
        </p:nvSpPr>
        <p:spPr bwMode="auto">
          <a:xfrm>
            <a:off x="7237413" y="3644900"/>
            <a:ext cx="134937" cy="230188"/>
          </a:xfrm>
          <a:prstGeom prst="rect">
            <a:avLst/>
          </a:prstGeom>
          <a:noFill/>
          <a:ln w="9525">
            <a:noFill/>
            <a:miter lim="800000"/>
            <a:headEnd/>
            <a:tailEnd/>
          </a:ln>
        </p:spPr>
        <p:txBody>
          <a:bodyPr wrap="none" lIns="0" tIns="0" rIns="0" bIns="0">
            <a:spAutoFit/>
          </a:bodyPr>
          <a:lstStyle/>
          <a:p>
            <a:pPr>
              <a:lnSpc>
                <a:spcPct val="94000"/>
              </a:lnSpc>
              <a:buClr>
                <a:srgbClr val="000000"/>
              </a:buClr>
              <a:buSzPct val="100000"/>
              <a:buFont typeface="Arial Black" pitchFamily="-65"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a:latin typeface="Arial Black" pitchFamily="-65" charset="0"/>
                <a:cs typeface="Times New Roman" pitchFamily="18" charset="0"/>
              </a:rPr>
              <a:t>F</a:t>
            </a:r>
          </a:p>
        </p:txBody>
      </p:sp>
      <p:grpSp>
        <p:nvGrpSpPr>
          <p:cNvPr id="3" name="Group 50"/>
          <p:cNvGrpSpPr>
            <a:grpSpLocks/>
          </p:cNvGrpSpPr>
          <p:nvPr/>
        </p:nvGrpSpPr>
        <p:grpSpPr bwMode="auto">
          <a:xfrm>
            <a:off x="7299412" y="2659063"/>
            <a:ext cx="936625" cy="644525"/>
            <a:chOff x="4210" y="1843"/>
            <a:chExt cx="590" cy="406"/>
          </a:xfrm>
        </p:grpSpPr>
        <p:pic>
          <p:nvPicPr>
            <p:cNvPr id="26664" name="Picture 51" descr="PC_xml_Web_Service"/>
            <p:cNvPicPr>
              <a:picLocks noChangeAspect="1" noChangeArrowheads="1"/>
            </p:cNvPicPr>
            <p:nvPr/>
          </p:nvPicPr>
          <p:blipFill>
            <a:blip r:embed="rId4"/>
            <a:srcRect/>
            <a:stretch>
              <a:fillRect/>
            </a:stretch>
          </p:blipFill>
          <p:spPr bwMode="auto">
            <a:xfrm>
              <a:off x="4371" y="1843"/>
              <a:ext cx="430" cy="407"/>
            </a:xfrm>
            <a:prstGeom prst="rect">
              <a:avLst/>
            </a:prstGeom>
            <a:noFill/>
            <a:ln w="9525">
              <a:noFill/>
              <a:miter lim="800000"/>
              <a:headEnd/>
              <a:tailEnd/>
            </a:ln>
          </p:spPr>
        </p:pic>
        <p:pic>
          <p:nvPicPr>
            <p:cNvPr id="26665" name="Picture 52" descr="BlueUser"/>
            <p:cNvPicPr>
              <a:picLocks noChangeAspect="1" noChangeArrowheads="1"/>
            </p:cNvPicPr>
            <p:nvPr/>
          </p:nvPicPr>
          <p:blipFill>
            <a:blip r:embed="rId5"/>
            <a:srcRect/>
            <a:stretch>
              <a:fillRect/>
            </a:stretch>
          </p:blipFill>
          <p:spPr bwMode="auto">
            <a:xfrm>
              <a:off x="4210" y="1949"/>
              <a:ext cx="274" cy="287"/>
            </a:xfrm>
            <a:prstGeom prst="rect">
              <a:avLst/>
            </a:prstGeom>
            <a:noFill/>
            <a:ln w="9525">
              <a:noFill/>
              <a:miter lim="800000"/>
              <a:headEnd/>
              <a:tailEnd/>
            </a:ln>
          </p:spPr>
        </p:pic>
      </p:grpSp>
      <p:grpSp>
        <p:nvGrpSpPr>
          <p:cNvPr id="4" name="Group 50"/>
          <p:cNvGrpSpPr>
            <a:grpSpLocks/>
          </p:cNvGrpSpPr>
          <p:nvPr/>
        </p:nvGrpSpPr>
        <p:grpSpPr bwMode="auto">
          <a:xfrm>
            <a:off x="5322888" y="1655763"/>
            <a:ext cx="936625" cy="644525"/>
            <a:chOff x="4210" y="1843"/>
            <a:chExt cx="590" cy="406"/>
          </a:xfrm>
        </p:grpSpPr>
        <p:pic>
          <p:nvPicPr>
            <p:cNvPr id="26662" name="Picture 51" descr="PC_xml_Web_Service"/>
            <p:cNvPicPr>
              <a:picLocks noChangeAspect="1" noChangeArrowheads="1"/>
            </p:cNvPicPr>
            <p:nvPr/>
          </p:nvPicPr>
          <p:blipFill>
            <a:blip r:embed="rId4"/>
            <a:srcRect/>
            <a:stretch>
              <a:fillRect/>
            </a:stretch>
          </p:blipFill>
          <p:spPr bwMode="auto">
            <a:xfrm>
              <a:off x="4371" y="1843"/>
              <a:ext cx="430" cy="407"/>
            </a:xfrm>
            <a:prstGeom prst="rect">
              <a:avLst/>
            </a:prstGeom>
            <a:noFill/>
            <a:ln w="9525">
              <a:noFill/>
              <a:miter lim="800000"/>
              <a:headEnd/>
              <a:tailEnd/>
            </a:ln>
          </p:spPr>
        </p:pic>
        <p:pic>
          <p:nvPicPr>
            <p:cNvPr id="26663" name="Picture 52" descr="BlueUser"/>
            <p:cNvPicPr>
              <a:picLocks noChangeAspect="1" noChangeArrowheads="1"/>
            </p:cNvPicPr>
            <p:nvPr/>
          </p:nvPicPr>
          <p:blipFill>
            <a:blip r:embed="rId5"/>
            <a:srcRect/>
            <a:stretch>
              <a:fillRect/>
            </a:stretch>
          </p:blipFill>
          <p:spPr bwMode="auto">
            <a:xfrm>
              <a:off x="4210" y="1949"/>
              <a:ext cx="274" cy="287"/>
            </a:xfrm>
            <a:prstGeom prst="rect">
              <a:avLst/>
            </a:prstGeom>
            <a:noFill/>
            <a:ln w="9525">
              <a:noFill/>
              <a:miter lim="800000"/>
              <a:headEnd/>
              <a:tailEnd/>
            </a:ln>
          </p:spPr>
        </p:pic>
      </p:grpSp>
      <p:sp>
        <p:nvSpPr>
          <p:cNvPr id="46" name="Oval 2"/>
          <p:cNvSpPr>
            <a:spLocks noChangeArrowheads="1"/>
          </p:cNvSpPr>
          <p:nvPr/>
        </p:nvSpPr>
        <p:spPr bwMode="auto">
          <a:xfrm>
            <a:off x="381000" y="1362075"/>
            <a:ext cx="3032125" cy="2981325"/>
          </a:xfrm>
          <a:prstGeom prst="ellipse">
            <a:avLst/>
          </a:prstGeom>
          <a:solidFill>
            <a:schemeClr val="bg1"/>
          </a:solidFill>
          <a:ln w="36000">
            <a:solidFill>
              <a:srgbClr val="000000"/>
            </a:solidFill>
            <a:round/>
            <a:headEnd/>
            <a:tailEnd/>
          </a:ln>
        </p:spPr>
        <p:txBody>
          <a:bodyPr anchor="ctr"/>
          <a:lstStyle/>
          <a:p>
            <a:pPr>
              <a:buClr>
                <a:srgbClr val="000000"/>
              </a:buClr>
              <a:buSzPct val="100000"/>
              <a:buFont typeface="Arial" pitchFamily="34" charset="0"/>
              <a:buNone/>
            </a:pPr>
            <a:endParaRPr lang="en-US" sz="1800">
              <a:ea typeface="SimSun" charset="-122"/>
            </a:endParaRPr>
          </a:p>
        </p:txBody>
      </p:sp>
      <p:sp>
        <p:nvSpPr>
          <p:cNvPr id="47" name="Line 8"/>
          <p:cNvSpPr>
            <a:spLocks noChangeShapeType="1"/>
          </p:cNvSpPr>
          <p:nvPr/>
        </p:nvSpPr>
        <p:spPr bwMode="auto">
          <a:xfrm flipH="1">
            <a:off x="1547813" y="2171700"/>
            <a:ext cx="815975" cy="649288"/>
          </a:xfrm>
          <a:prstGeom prst="line">
            <a:avLst/>
          </a:prstGeom>
          <a:noFill/>
          <a:ln w="25560">
            <a:solidFill>
              <a:srgbClr val="00FF00"/>
            </a:solidFill>
            <a:round/>
            <a:headEnd/>
            <a:tailEnd/>
          </a:ln>
          <a:effectLst>
            <a:outerShdw blurRad="63500" dist="17819" dir="27000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48" name="Line 9"/>
          <p:cNvSpPr>
            <a:spLocks noChangeShapeType="1"/>
          </p:cNvSpPr>
          <p:nvPr/>
        </p:nvSpPr>
        <p:spPr bwMode="auto">
          <a:xfrm flipV="1">
            <a:off x="2446338" y="2168525"/>
            <a:ext cx="130175" cy="1262063"/>
          </a:xfrm>
          <a:prstGeom prst="line">
            <a:avLst/>
          </a:prstGeom>
          <a:noFill/>
          <a:ln w="25560">
            <a:solidFill>
              <a:srgbClr val="00FF00"/>
            </a:solidFill>
            <a:round/>
            <a:headEnd/>
            <a:tailEnd/>
          </a:ln>
          <a:effectLst>
            <a:outerShdw blurRad="63500" dist="126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49" name="Line 10"/>
          <p:cNvSpPr>
            <a:spLocks noChangeShapeType="1"/>
          </p:cNvSpPr>
          <p:nvPr/>
        </p:nvSpPr>
        <p:spPr bwMode="auto">
          <a:xfrm flipH="1" flipV="1">
            <a:off x="1577975" y="1898650"/>
            <a:ext cx="739775" cy="193675"/>
          </a:xfrm>
          <a:prstGeom prst="line">
            <a:avLst/>
          </a:prstGeom>
          <a:noFill/>
          <a:ln w="25560">
            <a:solidFill>
              <a:srgbClr val="00FF00"/>
            </a:solidFill>
            <a:round/>
            <a:headEnd/>
            <a:tailEnd/>
          </a:ln>
          <a:effectLst>
            <a:outerShdw blurRad="63500" dist="17819" dir="27000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50" name="Line 13"/>
          <p:cNvSpPr>
            <a:spLocks noChangeShapeType="1"/>
          </p:cNvSpPr>
          <p:nvPr/>
        </p:nvSpPr>
        <p:spPr bwMode="auto">
          <a:xfrm>
            <a:off x="1665288" y="3035300"/>
            <a:ext cx="522287" cy="566738"/>
          </a:xfrm>
          <a:prstGeom prst="line">
            <a:avLst/>
          </a:prstGeom>
          <a:noFill/>
          <a:ln w="25560">
            <a:solidFill>
              <a:srgbClr val="00FF00"/>
            </a:solidFill>
            <a:round/>
            <a:headEnd/>
            <a:tailEnd/>
          </a:ln>
          <a:effectLst>
            <a:outerShdw blurRad="63500" dist="126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grpSp>
        <p:nvGrpSpPr>
          <p:cNvPr id="5" name="Group 15"/>
          <p:cNvGrpSpPr>
            <a:grpSpLocks/>
          </p:cNvGrpSpPr>
          <p:nvPr/>
        </p:nvGrpSpPr>
        <p:grpSpPr bwMode="auto">
          <a:xfrm>
            <a:off x="1035050" y="2555875"/>
            <a:ext cx="769938" cy="547688"/>
            <a:chOff x="1153" y="1520"/>
            <a:chExt cx="485" cy="345"/>
          </a:xfrm>
        </p:grpSpPr>
        <p:sp>
          <p:nvSpPr>
            <p:cNvPr id="52" name="Oval 16"/>
            <p:cNvSpPr>
              <a:spLocks noChangeArrowheads="1"/>
            </p:cNvSpPr>
            <p:nvPr/>
          </p:nvSpPr>
          <p:spPr bwMode="auto">
            <a:xfrm>
              <a:off x="1153" y="1637"/>
              <a:ext cx="486" cy="229"/>
            </a:xfrm>
            <a:prstGeom prst="ellipse">
              <a:avLst/>
            </a:prstGeom>
            <a:solidFill>
              <a:srgbClr val="120C80"/>
            </a:solidFill>
            <a:ln w="38160">
              <a:solidFill>
                <a:srgbClr val="120C80"/>
              </a:solidFill>
              <a:round/>
              <a:headEnd/>
              <a:tailEnd/>
            </a:ln>
            <a:effectLst>
              <a:outerShdw blurRad="63500" dist="17819" dir="2700000" algn="ctr" rotWithShape="0">
                <a:srgbClr val="000000">
                  <a:alpha val="74997"/>
                </a:srgbClr>
              </a:outerShdw>
            </a:effectLst>
          </p:spPr>
          <p:txBody>
            <a:bodyPr wrap="none" anchor="ctr"/>
            <a:lstStyle/>
            <a:p>
              <a:pPr>
                <a:buClr>
                  <a:srgbClr val="000000"/>
                </a:buClr>
                <a:buSzPct val="100000"/>
                <a:buFont typeface="Arial" pitchFamily="34" charset="0"/>
                <a:buNone/>
                <a:defRPr/>
              </a:pPr>
              <a:endParaRPr lang="en-US" sz="1800">
                <a:ea typeface="SimSun" charset="-122"/>
              </a:endParaRPr>
            </a:p>
          </p:txBody>
        </p:sp>
        <p:pic>
          <p:nvPicPr>
            <p:cNvPr id="53" name="Picture 17" descr="PC_xml_Web_Service"/>
            <p:cNvPicPr>
              <a:picLocks noChangeAspect="1" noChangeArrowheads="1"/>
            </p:cNvPicPr>
            <p:nvPr/>
          </p:nvPicPr>
          <p:blipFill>
            <a:blip r:embed="rId4"/>
            <a:srcRect/>
            <a:stretch>
              <a:fillRect/>
            </a:stretch>
          </p:blipFill>
          <p:spPr bwMode="auto">
            <a:xfrm>
              <a:off x="1311" y="1520"/>
              <a:ext cx="290" cy="287"/>
            </a:xfrm>
            <a:prstGeom prst="rect">
              <a:avLst/>
            </a:prstGeom>
            <a:noFill/>
            <a:ln w="9525">
              <a:noFill/>
              <a:miter lim="800000"/>
              <a:headEnd/>
              <a:tailEnd/>
            </a:ln>
          </p:spPr>
        </p:pic>
        <p:pic>
          <p:nvPicPr>
            <p:cNvPr id="54" name="Picture 18" descr="BlueUser"/>
            <p:cNvPicPr>
              <a:picLocks noChangeAspect="1" noChangeArrowheads="1"/>
            </p:cNvPicPr>
            <p:nvPr/>
          </p:nvPicPr>
          <p:blipFill>
            <a:blip r:embed="rId5"/>
            <a:srcRect/>
            <a:stretch>
              <a:fillRect/>
            </a:stretch>
          </p:blipFill>
          <p:spPr bwMode="auto">
            <a:xfrm>
              <a:off x="1180" y="1620"/>
              <a:ext cx="211" cy="229"/>
            </a:xfrm>
            <a:prstGeom prst="rect">
              <a:avLst/>
            </a:prstGeom>
            <a:noFill/>
            <a:ln w="9525">
              <a:noFill/>
              <a:miter lim="800000"/>
              <a:headEnd/>
              <a:tailEnd/>
            </a:ln>
          </p:spPr>
        </p:pic>
      </p:grpSp>
      <p:sp>
        <p:nvSpPr>
          <p:cNvPr id="12310" name="Line 22"/>
          <p:cNvSpPr>
            <a:spLocks noChangeShapeType="1"/>
          </p:cNvSpPr>
          <p:nvPr/>
        </p:nvSpPr>
        <p:spPr bwMode="auto">
          <a:xfrm flipV="1">
            <a:off x="2840039" y="1925637"/>
            <a:ext cx="2482850" cy="33337"/>
          </a:xfrm>
          <a:prstGeom prst="line">
            <a:avLst/>
          </a:prstGeom>
          <a:noFill/>
          <a:ln w="25560">
            <a:solidFill>
              <a:srgbClr val="FFFF00"/>
            </a:solidFill>
            <a:round/>
            <a:headEnd/>
            <a:tailEnd/>
          </a:ln>
          <a:effectLst>
            <a:outerShdw blurRad="63500" dist="17819" dir="27000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12311" name="Line 23"/>
          <p:cNvSpPr>
            <a:spLocks noChangeShapeType="1"/>
          </p:cNvSpPr>
          <p:nvPr/>
        </p:nvSpPr>
        <p:spPr bwMode="auto">
          <a:xfrm>
            <a:off x="2811463" y="1960563"/>
            <a:ext cx="4487949" cy="1050925"/>
          </a:xfrm>
          <a:prstGeom prst="line">
            <a:avLst/>
          </a:prstGeom>
          <a:noFill/>
          <a:ln w="25560">
            <a:solidFill>
              <a:srgbClr val="FF6633"/>
            </a:solidFill>
            <a:round/>
            <a:headEnd/>
            <a:tailEnd/>
          </a:ln>
          <a:effectLst>
            <a:outerShdw blurRad="63500" dist="17819" dir="27000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12312" name="Line 24"/>
          <p:cNvSpPr>
            <a:spLocks noChangeShapeType="1"/>
          </p:cNvSpPr>
          <p:nvPr/>
        </p:nvSpPr>
        <p:spPr bwMode="auto">
          <a:xfrm>
            <a:off x="2816225" y="1970088"/>
            <a:ext cx="4327525" cy="1774825"/>
          </a:xfrm>
          <a:prstGeom prst="line">
            <a:avLst/>
          </a:prstGeom>
          <a:noFill/>
          <a:ln w="25560">
            <a:solidFill>
              <a:srgbClr val="FF6633"/>
            </a:solidFill>
            <a:round/>
            <a:headEnd/>
            <a:tailEnd/>
          </a:ln>
          <a:effectLst>
            <a:outerShdw blurRad="63500" dist="17819" dir="27000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12313" name="Line 25"/>
          <p:cNvSpPr>
            <a:spLocks noChangeShapeType="1"/>
          </p:cNvSpPr>
          <p:nvPr/>
        </p:nvSpPr>
        <p:spPr bwMode="auto">
          <a:xfrm flipH="1" flipV="1">
            <a:off x="2789238" y="2054225"/>
            <a:ext cx="2506662" cy="2322513"/>
          </a:xfrm>
          <a:prstGeom prst="line">
            <a:avLst/>
          </a:prstGeom>
          <a:noFill/>
          <a:ln w="25560">
            <a:solidFill>
              <a:srgbClr val="009999"/>
            </a:solidFill>
            <a:round/>
            <a:headEnd/>
            <a:tailEnd/>
          </a:ln>
          <a:effectLst>
            <a:outerShdw blurRad="63500" dist="126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12320" name="Line 32"/>
          <p:cNvSpPr>
            <a:spLocks noChangeShapeType="1"/>
          </p:cNvSpPr>
          <p:nvPr/>
        </p:nvSpPr>
        <p:spPr bwMode="auto">
          <a:xfrm>
            <a:off x="2873462" y="2132013"/>
            <a:ext cx="1882775" cy="2976562"/>
          </a:xfrm>
          <a:prstGeom prst="line">
            <a:avLst/>
          </a:prstGeom>
          <a:noFill/>
          <a:ln w="25560">
            <a:solidFill>
              <a:srgbClr val="009999"/>
            </a:solidFill>
            <a:round/>
            <a:headEnd/>
            <a:tailEnd/>
          </a:ln>
          <a:effectLst>
            <a:outerShdw blurRad="63500" dist="126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pic>
        <p:nvPicPr>
          <p:cNvPr id="55" name="Picture 40"/>
          <p:cNvPicPr>
            <a:picLocks noChangeAspect="1"/>
          </p:cNvPicPr>
          <p:nvPr/>
        </p:nvPicPr>
        <p:blipFill>
          <a:blip r:embed="rId6"/>
          <a:srcRect/>
          <a:stretch>
            <a:fillRect/>
          </a:stretch>
        </p:blipFill>
        <p:spPr bwMode="auto">
          <a:xfrm>
            <a:off x="2171700" y="1663700"/>
            <a:ext cx="595313" cy="814388"/>
          </a:xfrm>
          <a:prstGeom prst="rect">
            <a:avLst/>
          </a:prstGeom>
          <a:noFill/>
          <a:ln w="9525">
            <a:noFill/>
            <a:miter lim="800000"/>
            <a:headEnd/>
            <a:tailEnd/>
          </a:ln>
        </p:spPr>
      </p:pic>
      <p:pic>
        <p:nvPicPr>
          <p:cNvPr id="56" name="Picture 41"/>
          <p:cNvPicPr>
            <a:picLocks noChangeAspect="1"/>
          </p:cNvPicPr>
          <p:nvPr/>
        </p:nvPicPr>
        <p:blipFill>
          <a:blip r:embed="rId7"/>
          <a:srcRect/>
          <a:stretch>
            <a:fillRect/>
          </a:stretch>
        </p:blipFill>
        <p:spPr bwMode="auto">
          <a:xfrm>
            <a:off x="2079625" y="3065463"/>
            <a:ext cx="527050" cy="762000"/>
          </a:xfrm>
          <a:prstGeom prst="rect">
            <a:avLst/>
          </a:prstGeom>
          <a:noFill/>
          <a:ln w="9525">
            <a:noFill/>
            <a:miter lim="800000"/>
            <a:headEnd/>
            <a:tailEnd/>
          </a:ln>
        </p:spPr>
      </p:pic>
      <p:pic>
        <p:nvPicPr>
          <p:cNvPr id="57" name="Picture 42"/>
          <p:cNvPicPr>
            <a:picLocks noChangeAspect="1"/>
          </p:cNvPicPr>
          <p:nvPr/>
        </p:nvPicPr>
        <p:blipFill>
          <a:blip r:embed="rId8"/>
          <a:srcRect/>
          <a:stretch>
            <a:fillRect/>
          </a:stretch>
        </p:blipFill>
        <p:spPr bwMode="auto">
          <a:xfrm>
            <a:off x="1087438" y="1668463"/>
            <a:ext cx="555625" cy="762000"/>
          </a:xfrm>
          <a:prstGeom prst="rect">
            <a:avLst/>
          </a:prstGeom>
          <a:noFill/>
          <a:ln w="9525">
            <a:noFill/>
            <a:miter lim="800000"/>
            <a:headEnd/>
            <a:tailEnd/>
          </a:ln>
        </p:spPr>
      </p:pic>
      <p:pic>
        <p:nvPicPr>
          <p:cNvPr id="58" name="Picture 32"/>
          <p:cNvPicPr>
            <a:picLocks noChangeAspect="1" noChangeArrowheads="1"/>
          </p:cNvPicPr>
          <p:nvPr/>
        </p:nvPicPr>
        <p:blipFill>
          <a:blip r:embed="rId9"/>
          <a:srcRect/>
          <a:stretch>
            <a:fillRect/>
          </a:stretch>
        </p:blipFill>
        <p:spPr bwMode="auto">
          <a:xfrm>
            <a:off x="1177925" y="3255963"/>
            <a:ext cx="528638" cy="606425"/>
          </a:xfrm>
          <a:prstGeom prst="rect">
            <a:avLst/>
          </a:prstGeom>
          <a:noFill/>
          <a:ln w="9525">
            <a:noFill/>
            <a:miter lim="800000"/>
            <a:headEnd/>
            <a:tailEnd/>
          </a:ln>
        </p:spPr>
      </p:pic>
      <p:sp>
        <p:nvSpPr>
          <p:cNvPr id="12322" name="Line 34"/>
          <p:cNvSpPr>
            <a:spLocks noChangeShapeType="1"/>
          </p:cNvSpPr>
          <p:nvPr/>
        </p:nvSpPr>
        <p:spPr bwMode="auto">
          <a:xfrm flipV="1">
            <a:off x="2879725" y="1489075"/>
            <a:ext cx="3355975" cy="450850"/>
          </a:xfrm>
          <a:prstGeom prst="line">
            <a:avLst/>
          </a:prstGeom>
          <a:noFill/>
          <a:ln w="25560">
            <a:solidFill>
              <a:srgbClr val="FFFF00"/>
            </a:solidFill>
            <a:round/>
            <a:headEnd/>
            <a:tailEnd/>
          </a:ln>
          <a:effectLst>
            <a:outerShdw blurRad="63500" dist="17819" dir="2700000" algn="ctr" rotWithShape="0">
              <a:srgbClr val="000000">
                <a:alpha val="74997"/>
              </a:srgbClr>
            </a:outerShdw>
          </a:effectLst>
        </p:spPr>
        <p:txBody>
          <a:bodyPr/>
          <a:lstStyle/>
          <a:p>
            <a:pPr>
              <a:buClr>
                <a:srgbClr val="000000"/>
              </a:buClr>
              <a:buSzPct val="100000"/>
              <a:buFont typeface="Arial" pitchFamily="-111" charset="0"/>
              <a:buNone/>
              <a:defRPr/>
            </a:pPr>
            <a:endParaRPr lang="en-US" sz="1800">
              <a:latin typeface="Arial" pitchFamily="-111" charset="0"/>
              <a:ea typeface="+mn-ea"/>
            </a:endParaRPr>
          </a:p>
        </p:txBody>
      </p:sp>
      <p:sp>
        <p:nvSpPr>
          <p:cNvPr id="59" name="TextBox 58"/>
          <p:cNvSpPr txBox="1"/>
          <p:nvPr/>
        </p:nvSpPr>
        <p:spPr>
          <a:xfrm>
            <a:off x="1264024" y="1788459"/>
            <a:ext cx="314510" cy="307777"/>
          </a:xfrm>
          <a:prstGeom prst="rect">
            <a:avLst/>
          </a:prstGeom>
          <a:noFill/>
        </p:spPr>
        <p:txBody>
          <a:bodyPr wrap="none" rtlCol="0">
            <a:spAutoFit/>
          </a:bodyPr>
          <a:lstStyle/>
          <a:p>
            <a:r>
              <a:rPr lang="en-US" sz="1400" b="1" dirty="0" smtClean="0"/>
              <a:t>D</a:t>
            </a:r>
            <a:endParaRPr lang="en-US" sz="1400" b="1" dirty="0"/>
          </a:p>
        </p:txBody>
      </p:sp>
      <p:sp>
        <p:nvSpPr>
          <p:cNvPr id="60" name="TextBox 59"/>
          <p:cNvSpPr txBox="1"/>
          <p:nvPr/>
        </p:nvSpPr>
        <p:spPr>
          <a:xfrm>
            <a:off x="2398059" y="1833282"/>
            <a:ext cx="307659" cy="307777"/>
          </a:xfrm>
          <a:prstGeom prst="rect">
            <a:avLst/>
          </a:prstGeom>
          <a:noFill/>
        </p:spPr>
        <p:txBody>
          <a:bodyPr wrap="none" rtlCol="0">
            <a:spAutoFit/>
          </a:bodyPr>
          <a:lstStyle/>
          <a:p>
            <a:r>
              <a:rPr lang="en-US" sz="1400" b="1" dirty="0" smtClean="0"/>
              <a:t>A</a:t>
            </a:r>
            <a:endParaRPr lang="en-US" sz="1400" b="1" dirty="0"/>
          </a:p>
        </p:txBody>
      </p:sp>
      <p:sp>
        <p:nvSpPr>
          <p:cNvPr id="61" name="TextBox 60"/>
          <p:cNvSpPr txBox="1"/>
          <p:nvPr/>
        </p:nvSpPr>
        <p:spPr>
          <a:xfrm>
            <a:off x="2241176" y="3142129"/>
            <a:ext cx="293670" cy="307777"/>
          </a:xfrm>
          <a:prstGeom prst="rect">
            <a:avLst/>
          </a:prstGeom>
          <a:noFill/>
        </p:spPr>
        <p:txBody>
          <a:bodyPr wrap="none" rtlCol="0">
            <a:spAutoFit/>
          </a:bodyPr>
          <a:lstStyle/>
          <a:p>
            <a:r>
              <a:rPr lang="en-US" sz="1400" b="1" dirty="0" smtClean="0"/>
              <a:t>F</a:t>
            </a:r>
            <a:endParaRPr lang="en-US" sz="1400" b="1" dirty="0"/>
          </a:p>
        </p:txBody>
      </p:sp>
      <p:sp>
        <p:nvSpPr>
          <p:cNvPr id="51" name="TextBox 70"/>
          <p:cNvSpPr txBox="1"/>
          <p:nvPr/>
        </p:nvSpPr>
        <p:spPr>
          <a:xfrm>
            <a:off x="102395" y="627846"/>
            <a:ext cx="4088606" cy="630942"/>
          </a:xfrm>
          <a:prstGeom prst="rect">
            <a:avLst/>
          </a:prstGeom>
          <a:solidFill>
            <a:schemeClr val="bg2">
              <a:lumMod val="20000"/>
              <a:lumOff val="80000"/>
            </a:schemeClr>
          </a:solidFill>
        </p:spPr>
        <p:txBody>
          <a:bodyPr wrap="square">
            <a:prstTxWarp prst="textNoShape">
              <a:avLst/>
            </a:prstTxWarp>
            <a:spAutoFit/>
          </a:bodyPr>
          <a:lstStyle/>
          <a:p>
            <a:pPr>
              <a:buFont typeface="Arial" pitchFamily="-111" charset="0"/>
              <a:buChar char="•"/>
              <a:defRPr/>
            </a:pPr>
            <a:r>
              <a:rPr lang="en-US" sz="1400" b="1" dirty="0">
                <a:solidFill>
                  <a:srgbClr val="080808"/>
                </a:solidFill>
                <a:latin typeface="Arial" pitchFamily="-111" charset="0"/>
                <a:ea typeface="Arial" pitchFamily="-111" charset="0"/>
                <a:cs typeface="Arial" pitchFamily="-111" charset="0"/>
              </a:rPr>
              <a:t>Central </a:t>
            </a:r>
            <a:r>
              <a:rPr lang="en-US" sz="1400" b="1" dirty="0" smtClean="0">
                <a:solidFill>
                  <a:srgbClr val="080808"/>
                </a:solidFill>
                <a:latin typeface="Arial" pitchFamily="-111" charset="0"/>
                <a:ea typeface="Arial" pitchFamily="-111" charset="0"/>
                <a:cs typeface="Arial" pitchFamily="-111" charset="0"/>
              </a:rPr>
              <a:t>Metadata for </a:t>
            </a:r>
            <a:r>
              <a:rPr lang="en-US" sz="1400" b="1" dirty="0">
                <a:solidFill>
                  <a:srgbClr val="080808"/>
                </a:solidFill>
                <a:latin typeface="Arial" pitchFamily="-111" charset="0"/>
                <a:ea typeface="Arial" pitchFamily="-111" charset="0"/>
                <a:cs typeface="Arial" pitchFamily="-111" charset="0"/>
              </a:rPr>
              <a:t>Concurrent Engineering</a:t>
            </a:r>
            <a:endParaRPr lang="en-US" sz="1400" b="1" dirty="0" smtClean="0">
              <a:solidFill>
                <a:srgbClr val="080808"/>
              </a:solidFill>
              <a:latin typeface="Arial" pitchFamily="-111" charset="0"/>
              <a:ea typeface="Arial" pitchFamily="-111" charset="0"/>
              <a:cs typeface="Arial" pitchFamily="-111" charset="0"/>
            </a:endParaRPr>
          </a:p>
          <a:p>
            <a:pPr>
              <a:buFont typeface="Arial" pitchFamily="-111" charset="0"/>
              <a:buChar char="•"/>
              <a:defRPr/>
            </a:pPr>
            <a:r>
              <a:rPr lang="en-US" sz="1400" b="1" dirty="0" smtClean="0">
                <a:solidFill>
                  <a:srgbClr val="080808"/>
                </a:solidFill>
                <a:latin typeface="Arial" pitchFamily="-111" charset="0"/>
                <a:ea typeface="Arial" pitchFamily="-111" charset="0"/>
                <a:cs typeface="Arial" pitchFamily="-111" charset="0"/>
              </a:rPr>
              <a:t>Full </a:t>
            </a:r>
            <a:r>
              <a:rPr lang="en-US" sz="1400" b="1" dirty="0">
                <a:solidFill>
                  <a:srgbClr val="080808"/>
                </a:solidFill>
                <a:latin typeface="Arial" pitchFamily="-111" charset="0"/>
                <a:ea typeface="Arial" pitchFamily="-111" charset="0"/>
                <a:cs typeface="Arial" pitchFamily="-111" charset="0"/>
              </a:rPr>
              <a:t>HTTP architecture</a:t>
            </a:r>
          </a:p>
        </p:txBody>
      </p:sp>
      <p:sp>
        <p:nvSpPr>
          <p:cNvPr id="62" name="TextBox 69"/>
          <p:cNvSpPr txBox="1"/>
          <p:nvPr/>
        </p:nvSpPr>
        <p:spPr>
          <a:xfrm>
            <a:off x="76200" y="5903893"/>
            <a:ext cx="9041605" cy="954107"/>
          </a:xfrm>
          <a:prstGeom prst="rect">
            <a:avLst/>
          </a:prstGeom>
          <a:solidFill>
            <a:schemeClr val="bg2">
              <a:lumMod val="20000"/>
              <a:lumOff val="80000"/>
            </a:schemeClr>
          </a:solidFill>
        </p:spPr>
        <p:txBody>
          <a:bodyPr wrap="square">
            <a:prstTxWarp prst="textNoShape">
              <a:avLst/>
            </a:prstTxWarp>
            <a:spAutoFit/>
          </a:bodyPr>
          <a:lstStyle/>
          <a:p>
            <a:pPr>
              <a:buFont typeface="Arial" pitchFamily="-111" charset="0"/>
              <a:buChar char="•"/>
              <a:defRPr/>
            </a:pPr>
            <a:r>
              <a:rPr lang="en-US" sz="1400" b="1" dirty="0">
                <a:solidFill>
                  <a:srgbClr val="080808"/>
                </a:solidFill>
                <a:latin typeface="Arial" pitchFamily="-111" charset="0"/>
                <a:ea typeface="Arial" pitchFamily="-111" charset="0"/>
                <a:cs typeface="Arial" pitchFamily="-111" charset="0"/>
              </a:rPr>
              <a:t>Web clients re-direct to most appropriate file server to eliminate file transfer across WAN</a:t>
            </a:r>
          </a:p>
          <a:p>
            <a:pPr>
              <a:buFont typeface="Arial" pitchFamily="-111" charset="0"/>
              <a:buChar char="•"/>
              <a:defRPr/>
            </a:pPr>
            <a:r>
              <a:rPr lang="en-US" sz="1400" b="1" dirty="0">
                <a:solidFill>
                  <a:srgbClr val="080808"/>
                </a:solidFill>
                <a:latin typeface="Arial" pitchFamily="-111" charset="0"/>
                <a:ea typeface="Arial" pitchFamily="-111" charset="0"/>
                <a:cs typeface="Arial" pitchFamily="-111" charset="0"/>
              </a:rPr>
              <a:t>File Collaboration Server distributed to be close for </a:t>
            </a:r>
            <a:r>
              <a:rPr lang="en-US" sz="1400" b="1" dirty="0" smtClean="0">
                <a:solidFill>
                  <a:srgbClr val="080808"/>
                </a:solidFill>
                <a:latin typeface="Arial" pitchFamily="-111" charset="0"/>
                <a:ea typeface="Arial" pitchFamily="-111" charset="0"/>
                <a:cs typeface="Arial" pitchFamily="-111" charset="0"/>
              </a:rPr>
              <a:t>editing PLM objects</a:t>
            </a:r>
          </a:p>
          <a:p>
            <a:pPr>
              <a:buFont typeface="Arial" pitchFamily="-111" charset="0"/>
              <a:buChar char="•"/>
              <a:defRPr/>
            </a:pPr>
            <a:r>
              <a:rPr lang="en-US" sz="1400" b="1" dirty="0">
                <a:solidFill>
                  <a:srgbClr val="080808"/>
                </a:solidFill>
                <a:latin typeface="Arial" pitchFamily="-111" charset="0"/>
                <a:ea typeface="Arial" pitchFamily="-111" charset="0"/>
                <a:cs typeface="Arial" pitchFamily="-111" charset="0"/>
              </a:rPr>
              <a:t>Seamless File management and Synchronization maintains data integrity across sites</a:t>
            </a:r>
          </a:p>
        </p:txBody>
      </p:sp>
      <p:pic>
        <p:nvPicPr>
          <p:cNvPr id="26641" name="Picture 91" descr="CG1AE.wmf"/>
          <p:cNvPicPr>
            <a:picLocks noChangeAspect="1"/>
          </p:cNvPicPr>
          <p:nvPr/>
        </p:nvPicPr>
        <p:blipFill>
          <a:blip r:embed="rId7"/>
          <a:srcRect/>
          <a:stretch>
            <a:fillRect/>
          </a:stretch>
        </p:blipFill>
        <p:spPr bwMode="auto">
          <a:xfrm>
            <a:off x="4503738" y="4686300"/>
            <a:ext cx="620712" cy="893763"/>
          </a:xfrm>
          <a:prstGeom prst="rect">
            <a:avLst/>
          </a:prstGeom>
          <a:noFill/>
          <a:ln w="9525">
            <a:noFill/>
            <a:miter lim="800000"/>
            <a:headEnd/>
            <a:tailEnd/>
          </a:ln>
        </p:spPr>
      </p:pic>
      <p:pic>
        <p:nvPicPr>
          <p:cNvPr id="26643" name="Picture 91" descr="CG1AE.wmf"/>
          <p:cNvPicPr>
            <a:picLocks noChangeAspect="1"/>
          </p:cNvPicPr>
          <p:nvPr/>
        </p:nvPicPr>
        <p:blipFill>
          <a:blip r:embed="rId7"/>
          <a:srcRect/>
          <a:stretch>
            <a:fillRect/>
          </a:stretch>
        </p:blipFill>
        <p:spPr bwMode="auto">
          <a:xfrm>
            <a:off x="6915237" y="3373438"/>
            <a:ext cx="620712" cy="893762"/>
          </a:xfrm>
          <a:prstGeom prst="rect">
            <a:avLst/>
          </a:prstGeom>
          <a:noFill/>
          <a:ln w="9525">
            <a:noFill/>
            <a:miter lim="800000"/>
            <a:headEnd/>
            <a:tailEnd/>
          </a:ln>
        </p:spPr>
      </p:pic>
      <p:pic>
        <p:nvPicPr>
          <p:cNvPr id="26644" name="Picture 91" descr="CG1AE.wmf"/>
          <p:cNvPicPr>
            <a:picLocks noChangeAspect="1"/>
          </p:cNvPicPr>
          <p:nvPr/>
        </p:nvPicPr>
        <p:blipFill>
          <a:blip r:embed="rId7"/>
          <a:srcRect/>
          <a:stretch>
            <a:fillRect/>
          </a:stretch>
        </p:blipFill>
        <p:spPr bwMode="auto">
          <a:xfrm>
            <a:off x="5851525" y="781050"/>
            <a:ext cx="620713" cy="893763"/>
          </a:xfrm>
          <a:prstGeom prst="rect">
            <a:avLst/>
          </a:prstGeom>
          <a:noFill/>
          <a:ln w="9525">
            <a:noFill/>
            <a:miter lim="800000"/>
            <a:headEnd/>
            <a:tailEnd/>
          </a:ln>
        </p:spPr>
      </p:pic>
      <p:grpSp>
        <p:nvGrpSpPr>
          <p:cNvPr id="2" name="Group 50"/>
          <p:cNvGrpSpPr>
            <a:grpSpLocks/>
          </p:cNvGrpSpPr>
          <p:nvPr/>
        </p:nvGrpSpPr>
        <p:grpSpPr bwMode="auto">
          <a:xfrm>
            <a:off x="5038812" y="4043363"/>
            <a:ext cx="936625" cy="644525"/>
            <a:chOff x="4210" y="1843"/>
            <a:chExt cx="590" cy="406"/>
          </a:xfrm>
        </p:grpSpPr>
        <p:pic>
          <p:nvPicPr>
            <p:cNvPr id="26666" name="Picture 51" descr="PC_xml_Web_Service"/>
            <p:cNvPicPr>
              <a:picLocks noChangeAspect="1" noChangeArrowheads="1"/>
            </p:cNvPicPr>
            <p:nvPr/>
          </p:nvPicPr>
          <p:blipFill>
            <a:blip r:embed="rId4"/>
            <a:srcRect/>
            <a:stretch>
              <a:fillRect/>
            </a:stretch>
          </p:blipFill>
          <p:spPr bwMode="auto">
            <a:xfrm>
              <a:off x="4371" y="1843"/>
              <a:ext cx="430" cy="407"/>
            </a:xfrm>
            <a:prstGeom prst="rect">
              <a:avLst/>
            </a:prstGeom>
            <a:noFill/>
            <a:ln w="9525">
              <a:noFill/>
              <a:miter lim="800000"/>
              <a:headEnd/>
              <a:tailEnd/>
            </a:ln>
          </p:spPr>
        </p:pic>
        <p:pic>
          <p:nvPicPr>
            <p:cNvPr id="26667" name="Picture 52" descr="BlueUser"/>
            <p:cNvPicPr>
              <a:picLocks noChangeAspect="1" noChangeArrowheads="1"/>
            </p:cNvPicPr>
            <p:nvPr/>
          </p:nvPicPr>
          <p:blipFill>
            <a:blip r:embed="rId5"/>
            <a:srcRect/>
            <a:stretch>
              <a:fillRect/>
            </a:stretch>
          </p:blipFill>
          <p:spPr bwMode="auto">
            <a:xfrm>
              <a:off x="4210" y="1949"/>
              <a:ext cx="274" cy="287"/>
            </a:xfrm>
            <a:prstGeom prst="rect">
              <a:avLst/>
            </a:prstGeom>
            <a:noFill/>
            <a:ln w="9525">
              <a:noFill/>
              <a:miter lim="800000"/>
              <a:headEnd/>
              <a:tailEnd/>
            </a:ln>
          </p:spPr>
        </p:pic>
      </p:gr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ph sz="half" idx="4294967295"/>
          </p:nvPr>
        </p:nvGraphicFramePr>
        <p:xfrm>
          <a:off x="1730375" y="3752850"/>
          <a:ext cx="4630738" cy="2805113"/>
        </p:xfrm>
        <a:graphic>
          <a:graphicData uri="http://schemas.openxmlformats.org/presentationml/2006/ole">
            <p:oleObj spid="_x0000_s36866" name="Chart" r:id="rId3" imgW="6324540" imgH="3667125" progId="Excel.Sheet.8">
              <p:embed/>
            </p:oleObj>
          </a:graphicData>
        </a:graphic>
      </p:graphicFrame>
      <p:sp>
        <p:nvSpPr>
          <p:cNvPr id="36867" name="Rectangle 3"/>
          <p:cNvSpPr>
            <a:spLocks noChangeArrowheads="1"/>
          </p:cNvSpPr>
          <p:nvPr/>
        </p:nvSpPr>
        <p:spPr bwMode="auto">
          <a:xfrm>
            <a:off x="1246188" y="1719263"/>
            <a:ext cx="7666037" cy="1690687"/>
          </a:xfrm>
          <a:prstGeom prst="rect">
            <a:avLst/>
          </a:prstGeom>
          <a:noFill/>
          <a:ln w="9525">
            <a:noFill/>
            <a:miter lim="800000"/>
            <a:headEnd/>
            <a:tailEnd/>
          </a:ln>
        </p:spPr>
        <p:txBody>
          <a:bodyPr>
            <a:prstTxWarp prst="textNoShape">
              <a:avLst/>
            </a:prstTxWarp>
          </a:bodyPr>
          <a:lstStyle/>
          <a:p>
            <a:pPr eaLnBrk="1" hangingPunct="1">
              <a:lnSpc>
                <a:spcPct val="90000"/>
              </a:lnSpc>
              <a:spcBef>
                <a:spcPct val="40000"/>
              </a:spcBef>
              <a:buFontTx/>
              <a:buBlip>
                <a:blip r:embed="rId4"/>
              </a:buBlip>
              <a:tabLst>
                <a:tab pos="1344613" algn="l"/>
              </a:tabLst>
            </a:pPr>
            <a:r>
              <a:rPr lang="en-US" sz="2000" b="1" dirty="0"/>
              <a:t>V6 is designed to work over the</a:t>
            </a:r>
            <a:r>
              <a:rPr lang="en-US" sz="2000" b="1" dirty="0" smtClean="0"/>
              <a:t> WAN </a:t>
            </a:r>
            <a:endParaRPr lang="en-US" sz="2000" b="1" dirty="0"/>
          </a:p>
          <a:p>
            <a:pPr marL="742950" lvl="1" indent="-285750" eaLnBrk="1" hangingPunct="1">
              <a:lnSpc>
                <a:spcPct val="90000"/>
              </a:lnSpc>
              <a:spcBef>
                <a:spcPct val="30000"/>
              </a:spcBef>
              <a:buFontTx/>
              <a:buBlip>
                <a:blip r:embed="rId5"/>
              </a:buBlip>
              <a:tabLst>
                <a:tab pos="1344613" algn="l"/>
              </a:tabLst>
            </a:pPr>
            <a:r>
              <a:rPr lang="en-US" sz="2000" dirty="0"/>
              <a:t>V6 Service oriented protocol without chat </a:t>
            </a:r>
          </a:p>
          <a:p>
            <a:pPr marL="742950" lvl="1" indent="-285750" eaLnBrk="1" hangingPunct="1">
              <a:lnSpc>
                <a:spcPct val="90000"/>
              </a:lnSpc>
              <a:spcBef>
                <a:spcPct val="30000"/>
              </a:spcBef>
              <a:buFontTx/>
              <a:buBlip>
                <a:blip r:embed="rId5"/>
              </a:buBlip>
              <a:tabLst>
                <a:tab pos="1344613" algn="l"/>
              </a:tabLst>
            </a:pPr>
            <a:r>
              <a:rPr lang="en-US" sz="2000" dirty="0"/>
              <a:t>Message compression</a:t>
            </a:r>
          </a:p>
          <a:p>
            <a:pPr marL="742950" lvl="1" indent="-285750" eaLnBrk="1" hangingPunct="1">
              <a:lnSpc>
                <a:spcPct val="90000"/>
              </a:lnSpc>
              <a:spcBef>
                <a:spcPct val="30000"/>
              </a:spcBef>
              <a:buFontTx/>
              <a:buBlip>
                <a:blip r:embed="rId5"/>
              </a:buBlip>
              <a:tabLst>
                <a:tab pos="1344613" algn="l"/>
              </a:tabLst>
            </a:pPr>
            <a:r>
              <a:rPr lang="en-US" sz="2000" dirty="0"/>
              <a:t>Distributed FCS &amp; cache mechanisms </a:t>
            </a:r>
          </a:p>
          <a:p>
            <a:pPr marL="742950" lvl="1" indent="-285750" eaLnBrk="1" hangingPunct="1">
              <a:lnSpc>
                <a:spcPct val="90000"/>
              </a:lnSpc>
              <a:spcBef>
                <a:spcPct val="30000"/>
              </a:spcBef>
              <a:buFontTx/>
              <a:buBlip>
                <a:blip r:embed="rId5"/>
              </a:buBlip>
              <a:tabLst>
                <a:tab pos="1344613" algn="l"/>
              </a:tabLst>
            </a:pPr>
            <a:r>
              <a:rPr lang="en-US" sz="2000" dirty="0"/>
              <a:t>Limited Wan overhead even with poor latency (250 ms)</a:t>
            </a:r>
          </a:p>
          <a:p>
            <a:pPr marL="1143000" lvl="2" indent="-228600" eaLnBrk="1" hangingPunct="1">
              <a:lnSpc>
                <a:spcPct val="90000"/>
              </a:lnSpc>
              <a:spcBef>
                <a:spcPct val="25000"/>
              </a:spcBef>
              <a:tabLst>
                <a:tab pos="1344613" algn="l"/>
              </a:tabLst>
            </a:pPr>
            <a:endParaRPr lang="en-US" sz="1500" dirty="0"/>
          </a:p>
          <a:p>
            <a:pPr marL="1143000" lvl="2" indent="-228600" eaLnBrk="1" hangingPunct="1">
              <a:lnSpc>
                <a:spcPct val="90000"/>
              </a:lnSpc>
              <a:spcBef>
                <a:spcPct val="25000"/>
              </a:spcBef>
              <a:tabLst>
                <a:tab pos="1344613" algn="l"/>
              </a:tabLst>
            </a:pPr>
            <a:endParaRPr lang="en-US" sz="1500" dirty="0"/>
          </a:p>
        </p:txBody>
      </p:sp>
      <p:pic>
        <p:nvPicPr>
          <p:cNvPr id="36868" name="Picture 5"/>
          <p:cNvPicPr>
            <a:picLocks noChangeAspect="1" noChangeArrowheads="1"/>
          </p:cNvPicPr>
          <p:nvPr/>
        </p:nvPicPr>
        <p:blipFill>
          <a:blip r:embed="rId6"/>
          <a:srcRect/>
          <a:stretch>
            <a:fillRect/>
          </a:stretch>
        </p:blipFill>
        <p:spPr bwMode="auto">
          <a:xfrm>
            <a:off x="4826000" y="4471988"/>
            <a:ext cx="1970088" cy="1049337"/>
          </a:xfrm>
          <a:prstGeom prst="rect">
            <a:avLst/>
          </a:prstGeom>
          <a:noFill/>
          <a:ln w="9525">
            <a:noFill/>
            <a:miter lim="800000"/>
            <a:headEnd/>
            <a:tailEnd/>
          </a:ln>
        </p:spPr>
      </p:pic>
      <p:sp>
        <p:nvSpPr>
          <p:cNvPr id="36869" name="WordArt 6"/>
          <p:cNvSpPr>
            <a:spLocks noChangeArrowheads="1" noChangeShapeType="1" noTextEdit="1"/>
          </p:cNvSpPr>
          <p:nvPr/>
        </p:nvSpPr>
        <p:spPr bwMode="auto">
          <a:xfrm>
            <a:off x="4826000" y="5538788"/>
            <a:ext cx="1547813" cy="266700"/>
          </a:xfrm>
          <a:prstGeom prst="rect">
            <a:avLst/>
          </a:prstGeom>
        </p:spPr>
        <p:txBody>
          <a:bodyPr wrap="none" fromWordArt="1">
            <a:prstTxWarp prst="textPlain">
              <a:avLst>
                <a:gd name="adj" fmla="val 50000"/>
              </a:avLst>
            </a:prstTxWarp>
          </a:bodyPr>
          <a:lstStyle/>
          <a:p>
            <a:pPr algn="ctr"/>
            <a:r>
              <a:rPr lang="fr-FR" sz="1000" kern="10">
                <a:ln w="9525">
                  <a:solidFill>
                    <a:srgbClr val="00FF00"/>
                  </a:solidFill>
                  <a:round/>
                  <a:headEnd/>
                  <a:tailEnd/>
                </a:ln>
                <a:solidFill>
                  <a:srgbClr val="FFFFFF"/>
                </a:solidFill>
                <a:latin typeface="Arial Black"/>
                <a:ea typeface="Arial Black"/>
                <a:cs typeface="Arial Black"/>
              </a:rPr>
              <a:t> impact of the wan for metadata</a:t>
            </a:r>
          </a:p>
          <a:p>
            <a:pPr algn="ctr"/>
            <a:r>
              <a:rPr lang="fr-FR" sz="1000" kern="10">
                <a:ln w="9525">
                  <a:solidFill>
                    <a:srgbClr val="00FF00"/>
                  </a:solidFill>
                  <a:round/>
                  <a:headEnd/>
                  <a:tailEnd/>
                </a:ln>
                <a:solidFill>
                  <a:srgbClr val="FFFFFF"/>
                </a:solidFill>
                <a:latin typeface="Arial Black"/>
                <a:ea typeface="Arial Black"/>
                <a:cs typeface="Arial Black"/>
              </a:rPr>
              <a:t>&lt; 30%</a:t>
            </a:r>
            <a:endParaRPr lang="en-US" sz="1000" kern="10">
              <a:ln w="9525">
                <a:solidFill>
                  <a:srgbClr val="00FF00"/>
                </a:solidFill>
                <a:round/>
                <a:headEnd/>
                <a:tailEnd/>
              </a:ln>
              <a:solidFill>
                <a:srgbClr val="FFFFFF"/>
              </a:solidFill>
              <a:latin typeface="Arial Black"/>
              <a:ea typeface="Arial Black"/>
              <a:cs typeface="Arial Black"/>
            </a:endParaRPr>
          </a:p>
        </p:txBody>
      </p:sp>
      <p:pic>
        <p:nvPicPr>
          <p:cNvPr id="36870" name="Picture 7"/>
          <p:cNvPicPr>
            <a:picLocks noChangeAspect="1" noChangeArrowheads="1"/>
          </p:cNvPicPr>
          <p:nvPr/>
        </p:nvPicPr>
        <p:blipFill>
          <a:blip r:embed="rId7"/>
          <a:srcRect/>
          <a:stretch>
            <a:fillRect/>
          </a:stretch>
        </p:blipFill>
        <p:spPr bwMode="auto">
          <a:xfrm>
            <a:off x="6578600" y="206375"/>
            <a:ext cx="2184400" cy="1354138"/>
          </a:xfrm>
          <a:prstGeom prst="rect">
            <a:avLst/>
          </a:prstGeom>
          <a:noFill/>
          <a:ln w="9525">
            <a:noFill/>
            <a:miter lim="800000"/>
            <a:headEnd/>
            <a:tailEnd/>
          </a:ln>
        </p:spPr>
      </p:pic>
      <p:sp>
        <p:nvSpPr>
          <p:cNvPr id="36871" name="Rectangle 9"/>
          <p:cNvSpPr>
            <a:spLocks noGrp="1" noChangeArrowheads="1"/>
          </p:cNvSpPr>
          <p:nvPr>
            <p:ph type="title" idx="4294967295"/>
          </p:nvPr>
        </p:nvSpPr>
        <p:spPr>
          <a:xfrm>
            <a:off x="768350" y="503238"/>
            <a:ext cx="8229600" cy="450850"/>
          </a:xfrm>
        </p:spPr>
        <p:txBody>
          <a:bodyPr/>
          <a:lstStyle/>
          <a:p>
            <a:pPr eaLnBrk="1" hangingPunct="1"/>
            <a:r>
              <a:rPr lang="en-US">
                <a:ea typeface="Arial" pitchFamily="-110" charset="0"/>
              </a:rPr>
              <a:t>V6 PCS built in</a:t>
            </a:r>
            <a:r>
              <a:rPr lang="en-US" sz="2200">
                <a:ea typeface="Arial" pitchFamily="-110" charset="0"/>
              </a:rPr>
              <a:t/>
            </a:r>
            <a:br>
              <a:rPr lang="en-US" sz="2200">
                <a:ea typeface="Arial" pitchFamily="-110" charset="0"/>
              </a:rPr>
            </a:br>
            <a:r>
              <a:rPr lang="en-US" sz="2400">
                <a:ea typeface="Arial" pitchFamily="-110" charset="0"/>
              </a:rPr>
              <a:t>Network breakthrough</a:t>
            </a:r>
            <a:endParaRPr lang="en-US" sz="2200">
              <a:ea typeface="Arial" pitchFamily="-110" charset="0"/>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
          <p:cNvPicPr>
            <a:picLocks noChangeAspect="1" noChangeArrowheads="1"/>
          </p:cNvPicPr>
          <p:nvPr/>
        </p:nvPicPr>
        <p:blipFill>
          <a:blip r:embed="rId3"/>
          <a:srcRect/>
          <a:stretch>
            <a:fillRect/>
          </a:stretch>
        </p:blipFill>
        <p:spPr bwMode="auto">
          <a:xfrm>
            <a:off x="381000" y="914400"/>
            <a:ext cx="8305800" cy="5507037"/>
          </a:xfrm>
          <a:prstGeom prst="rect">
            <a:avLst/>
          </a:prstGeom>
          <a:noFill/>
          <a:ln w="9525">
            <a:noFill/>
            <a:miter lim="800000"/>
            <a:headEnd/>
            <a:tailEnd/>
          </a:ln>
        </p:spPr>
      </p:pic>
      <p:sp>
        <p:nvSpPr>
          <p:cNvPr id="39939" name="Rectangle 4"/>
          <p:cNvSpPr>
            <a:spLocks noChangeArrowheads="1"/>
          </p:cNvSpPr>
          <p:nvPr/>
        </p:nvSpPr>
        <p:spPr bwMode="auto">
          <a:xfrm>
            <a:off x="768350" y="150813"/>
            <a:ext cx="8229600" cy="450850"/>
          </a:xfrm>
          <a:prstGeom prst="rect">
            <a:avLst/>
          </a:prstGeom>
          <a:noFill/>
          <a:ln w="9525">
            <a:noFill/>
            <a:miter lim="800000"/>
            <a:headEnd/>
            <a:tailEnd/>
          </a:ln>
        </p:spPr>
        <p:txBody>
          <a:bodyPr lIns="0" tIns="0" rIns="0" bIns="0" anchor="b">
            <a:prstTxWarp prst="textNoShape">
              <a:avLst/>
            </a:prstTxWarp>
          </a:bodyPr>
          <a:lstStyle/>
          <a:p>
            <a:pPr eaLnBrk="1" hangingPunct="1">
              <a:lnSpc>
                <a:spcPct val="90000"/>
              </a:lnSpc>
              <a:spcBef>
                <a:spcPct val="0"/>
              </a:spcBef>
            </a:pPr>
            <a:r>
              <a:rPr lang="en-US" sz="2600" b="1"/>
              <a:t>Extended Enterprise and Supplier Collaboration</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ChangeArrowheads="1"/>
          </p:cNvSpPr>
          <p:nvPr>
            <p:ph type="body" idx="4294967295"/>
          </p:nvPr>
        </p:nvSpPr>
        <p:spPr>
          <a:xfrm>
            <a:off x="457200" y="1219200"/>
            <a:ext cx="6019800" cy="5248275"/>
          </a:xfrm>
        </p:spPr>
        <p:txBody>
          <a:bodyPr/>
          <a:lstStyle/>
          <a:p>
            <a:pPr marL="0" indent="0" eaLnBrk="1" hangingPunct="1">
              <a:tabLst>
                <a:tab pos="1344613" algn="l"/>
              </a:tabLst>
            </a:pPr>
            <a:r>
              <a:rPr lang="en-US" dirty="0">
                <a:ea typeface="Arial" pitchFamily="-110" charset="0"/>
              </a:rPr>
              <a:t>Massively Scalable Server</a:t>
            </a:r>
            <a:endParaRPr lang="en-US" dirty="0" smtClean="0">
              <a:ea typeface="Arial" pitchFamily="-110" charset="0"/>
            </a:endParaRPr>
          </a:p>
          <a:p>
            <a:pPr marL="568325" lvl="1" indent="0" eaLnBrk="1" hangingPunct="1">
              <a:tabLst>
                <a:tab pos="1344613" algn="l"/>
              </a:tabLst>
            </a:pPr>
            <a:r>
              <a:rPr lang="en-US" sz="1900" dirty="0" smtClean="0">
                <a:ea typeface="Arial" pitchFamily="-110" charset="0"/>
              </a:rPr>
              <a:t> Built </a:t>
            </a:r>
            <a:r>
              <a:rPr lang="en-US" sz="1900" dirty="0">
                <a:ea typeface="Arial" pitchFamily="-110" charset="0"/>
              </a:rPr>
              <a:t>on proven, robust, scalable architecture to meet the demands of the largest enterprises</a:t>
            </a:r>
            <a:endParaRPr lang="en-US" sz="1900" dirty="0" smtClean="0">
              <a:ea typeface="Arial" pitchFamily="-110" charset="0"/>
            </a:endParaRPr>
          </a:p>
          <a:p>
            <a:pPr marL="568325" lvl="1" indent="0" eaLnBrk="1" hangingPunct="1">
              <a:tabLst>
                <a:tab pos="1344613" algn="l"/>
              </a:tabLst>
            </a:pPr>
            <a:r>
              <a:rPr lang="en-US" sz="1900" dirty="0" smtClean="0">
                <a:ea typeface="Arial" pitchFamily="-110" charset="0"/>
              </a:rPr>
              <a:t> 10</a:t>
            </a:r>
            <a:r>
              <a:rPr lang="en-US" sz="1900" dirty="0">
                <a:ea typeface="Arial" pitchFamily="-110" charset="0"/>
              </a:rPr>
              <a:t>’s of thousands of Concurrent </a:t>
            </a:r>
            <a:r>
              <a:rPr lang="en-US" sz="1900" dirty="0" smtClean="0">
                <a:ea typeface="Arial" pitchFamily="-110" charset="0"/>
              </a:rPr>
              <a:t>Users in Production on </a:t>
            </a:r>
            <a:r>
              <a:rPr lang="en-US" sz="1900" dirty="0" err="1" smtClean="0">
                <a:ea typeface="Arial" pitchFamily="-110" charset="0"/>
              </a:rPr>
              <a:t>MatrixOne</a:t>
            </a:r>
            <a:r>
              <a:rPr lang="en-US" sz="1900" dirty="0" smtClean="0">
                <a:ea typeface="Arial" pitchFamily="-110" charset="0"/>
              </a:rPr>
              <a:t> today</a:t>
            </a:r>
          </a:p>
          <a:p>
            <a:pPr marL="568325" lvl="1" indent="0" eaLnBrk="1" hangingPunct="1">
              <a:tabLst>
                <a:tab pos="1344613" algn="l"/>
              </a:tabLst>
            </a:pPr>
            <a:r>
              <a:rPr lang="en-US" sz="1900" dirty="0" smtClean="0">
                <a:ea typeface="Arial" pitchFamily="-110" charset="0"/>
              </a:rPr>
              <a:t> Terabytes </a:t>
            </a:r>
            <a:r>
              <a:rPr lang="en-US" sz="1900" dirty="0">
                <a:ea typeface="Arial" pitchFamily="-110" charset="0"/>
              </a:rPr>
              <a:t>of Data </a:t>
            </a:r>
          </a:p>
          <a:p>
            <a:pPr marL="568325" lvl="1" indent="0" eaLnBrk="1" hangingPunct="1">
              <a:tabLst>
                <a:tab pos="1344613" algn="l"/>
              </a:tabLst>
            </a:pPr>
            <a:endParaRPr lang="en-US" sz="1900" dirty="0">
              <a:ea typeface="Arial" pitchFamily="-110" charset="0"/>
            </a:endParaRPr>
          </a:p>
          <a:p>
            <a:pPr marL="0" indent="0" eaLnBrk="1" hangingPunct="1">
              <a:tabLst>
                <a:tab pos="1344613" algn="l"/>
              </a:tabLst>
            </a:pPr>
            <a:r>
              <a:rPr lang="en-US" dirty="0">
                <a:ea typeface="Arial" pitchFamily="-110" charset="0"/>
              </a:rPr>
              <a:t>High Performance Distributed File Stores</a:t>
            </a:r>
            <a:endParaRPr lang="en-US" dirty="0" smtClean="0">
              <a:ea typeface="Arial" pitchFamily="-110" charset="0"/>
            </a:endParaRPr>
          </a:p>
          <a:p>
            <a:pPr marL="568325" lvl="1" indent="0" eaLnBrk="1" hangingPunct="1">
              <a:tabLst>
                <a:tab pos="1344613" algn="l"/>
              </a:tabLst>
            </a:pPr>
            <a:r>
              <a:rPr lang="en-US" sz="1900" dirty="0" smtClean="0">
                <a:ea typeface="Arial" pitchFamily="-110" charset="0"/>
              </a:rPr>
              <a:t> Local </a:t>
            </a:r>
            <a:r>
              <a:rPr lang="en-US" sz="1900" dirty="0">
                <a:ea typeface="Arial" pitchFamily="-110" charset="0"/>
              </a:rPr>
              <a:t>File Stores for High Performance</a:t>
            </a:r>
            <a:endParaRPr lang="en-US" sz="1900" dirty="0" smtClean="0">
              <a:ea typeface="Arial" pitchFamily="-110" charset="0"/>
            </a:endParaRPr>
          </a:p>
          <a:p>
            <a:pPr marL="568325" lvl="1" indent="0" eaLnBrk="1" hangingPunct="1">
              <a:tabLst>
                <a:tab pos="1344613" algn="l"/>
              </a:tabLst>
            </a:pPr>
            <a:r>
              <a:rPr lang="en-US" sz="1900" dirty="0" smtClean="0">
                <a:ea typeface="Arial" pitchFamily="-110" charset="0"/>
              </a:rPr>
              <a:t> Seamless </a:t>
            </a:r>
            <a:r>
              <a:rPr lang="en-US" sz="1900" dirty="0">
                <a:ea typeface="Arial" pitchFamily="-110" charset="0"/>
              </a:rPr>
              <a:t>File Management, Replication, and Synchronization maintains data integrity across sites</a:t>
            </a:r>
            <a:endParaRPr lang="en-US" sz="1900" dirty="0" smtClean="0">
              <a:ea typeface="Arial" pitchFamily="-110" charset="0"/>
            </a:endParaRPr>
          </a:p>
          <a:p>
            <a:pPr marL="568325" lvl="1" indent="0" eaLnBrk="1" hangingPunct="1">
              <a:tabLst>
                <a:tab pos="1344613" algn="l"/>
              </a:tabLst>
            </a:pPr>
            <a:r>
              <a:rPr lang="en-US" sz="1900" dirty="0" smtClean="0">
                <a:ea typeface="Arial" pitchFamily="-110" charset="0"/>
              </a:rPr>
              <a:t> Centralized Meta-Data for Concurrent Engineering </a:t>
            </a:r>
            <a:endParaRPr lang="en-US" sz="1900" dirty="0">
              <a:ea typeface="Arial" pitchFamily="-110" charset="0"/>
            </a:endParaRPr>
          </a:p>
        </p:txBody>
      </p:sp>
      <p:grpSp>
        <p:nvGrpSpPr>
          <p:cNvPr id="61443" name="Group 8"/>
          <p:cNvGrpSpPr>
            <a:grpSpLocks/>
          </p:cNvGrpSpPr>
          <p:nvPr/>
        </p:nvGrpSpPr>
        <p:grpSpPr bwMode="auto">
          <a:xfrm>
            <a:off x="6629400" y="1143000"/>
            <a:ext cx="2362200" cy="2057400"/>
            <a:chOff x="2352" y="2400"/>
            <a:chExt cx="1488" cy="1296"/>
          </a:xfrm>
        </p:grpSpPr>
        <p:pic>
          <p:nvPicPr>
            <p:cNvPr id="61446" name="Picture 5" descr="Deployment Automotive"/>
            <p:cNvPicPr>
              <a:picLocks noChangeAspect="1" noChangeArrowheads="1"/>
            </p:cNvPicPr>
            <p:nvPr/>
          </p:nvPicPr>
          <p:blipFill>
            <a:blip r:embed="rId2"/>
            <a:srcRect l="16667" r="18750" b="14116"/>
            <a:stretch>
              <a:fillRect/>
            </a:stretch>
          </p:blipFill>
          <p:spPr bwMode="auto">
            <a:xfrm>
              <a:off x="2352" y="2400"/>
              <a:ext cx="1488" cy="1296"/>
            </a:xfrm>
            <a:prstGeom prst="rect">
              <a:avLst/>
            </a:prstGeom>
            <a:noFill/>
            <a:ln w="9525">
              <a:noFill/>
              <a:miter lim="800000"/>
              <a:headEnd/>
              <a:tailEnd/>
            </a:ln>
          </p:spPr>
        </p:pic>
        <p:pic>
          <p:nvPicPr>
            <p:cNvPr id="61447" name="Picture 6"/>
            <p:cNvPicPr>
              <a:picLocks noChangeAspect="1" noChangeArrowheads="1"/>
            </p:cNvPicPr>
            <p:nvPr/>
          </p:nvPicPr>
          <p:blipFill>
            <a:blip r:embed="rId3"/>
            <a:srcRect r="62573" b="33333"/>
            <a:stretch>
              <a:fillRect/>
            </a:stretch>
          </p:blipFill>
          <p:spPr bwMode="auto">
            <a:xfrm>
              <a:off x="3648" y="2544"/>
              <a:ext cx="192" cy="96"/>
            </a:xfrm>
            <a:prstGeom prst="rect">
              <a:avLst/>
            </a:prstGeom>
            <a:noFill/>
            <a:ln w="9525">
              <a:noFill/>
              <a:miter lim="800000"/>
              <a:headEnd/>
              <a:tailEnd/>
            </a:ln>
          </p:spPr>
        </p:pic>
      </p:grpSp>
      <p:pic>
        <p:nvPicPr>
          <p:cNvPr id="61444" name="Picture 9" descr="Reference Architecture"/>
          <p:cNvPicPr>
            <a:picLocks noChangeAspect="1" noChangeArrowheads="1"/>
          </p:cNvPicPr>
          <p:nvPr/>
        </p:nvPicPr>
        <p:blipFill>
          <a:blip r:embed="rId4"/>
          <a:srcRect l="6061" r="6061"/>
          <a:stretch>
            <a:fillRect/>
          </a:stretch>
        </p:blipFill>
        <p:spPr bwMode="auto">
          <a:xfrm>
            <a:off x="6705600" y="3657600"/>
            <a:ext cx="2209800" cy="1941513"/>
          </a:xfrm>
          <a:prstGeom prst="rect">
            <a:avLst/>
          </a:prstGeom>
          <a:noFill/>
          <a:ln w="9525">
            <a:noFill/>
            <a:miter lim="800000"/>
            <a:headEnd/>
            <a:tailEnd/>
          </a:ln>
        </p:spPr>
      </p:pic>
      <p:sp>
        <p:nvSpPr>
          <p:cNvPr id="61445" name="Rectangle 8"/>
          <p:cNvSpPr>
            <a:spLocks noChangeArrowheads="1"/>
          </p:cNvSpPr>
          <p:nvPr/>
        </p:nvSpPr>
        <p:spPr bwMode="auto">
          <a:xfrm>
            <a:off x="762000" y="152400"/>
            <a:ext cx="8229600" cy="450850"/>
          </a:xfrm>
          <a:prstGeom prst="rect">
            <a:avLst/>
          </a:prstGeom>
          <a:noFill/>
          <a:ln w="9525">
            <a:noFill/>
            <a:miter lim="800000"/>
            <a:headEnd/>
            <a:tailEnd/>
          </a:ln>
        </p:spPr>
        <p:txBody>
          <a:bodyPr lIns="0" tIns="0" rIns="0" bIns="0" anchor="b">
            <a:prstTxWarp prst="textNoShape">
              <a:avLst/>
            </a:prstTxWarp>
          </a:bodyPr>
          <a:lstStyle/>
          <a:p>
            <a:pPr eaLnBrk="1" hangingPunct="1">
              <a:lnSpc>
                <a:spcPct val="90000"/>
              </a:lnSpc>
              <a:spcBef>
                <a:spcPct val="0"/>
              </a:spcBef>
            </a:pPr>
            <a:r>
              <a:rPr lang="en-US" sz="2600" b="1" dirty="0" smtClean="0"/>
              <a:t>V6 Enterprise-Ready Architecture</a:t>
            </a:r>
            <a:endParaRPr lang="en-US" sz="2600" b="1" dirty="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lstStyle/>
          <a:p>
            <a:r>
              <a:rPr lang="en-US" sz="2800" dirty="0"/>
              <a:t>V6</a:t>
            </a:r>
            <a:r>
              <a:rPr lang="en-US" sz="2800" dirty="0" smtClean="0"/>
              <a:t> Architecture Key </a:t>
            </a:r>
            <a:r>
              <a:rPr lang="en-US" sz="2800" dirty="0"/>
              <a:t>Highlights &amp; Benefits</a:t>
            </a:r>
          </a:p>
        </p:txBody>
      </p:sp>
      <p:sp>
        <p:nvSpPr>
          <p:cNvPr id="363523" name="Rectangle 3"/>
          <p:cNvSpPr>
            <a:spLocks noGrp="1" noChangeArrowheads="1"/>
          </p:cNvSpPr>
          <p:nvPr>
            <p:ph type="body" idx="1"/>
          </p:nvPr>
        </p:nvSpPr>
        <p:spPr>
          <a:xfrm>
            <a:off x="83131" y="1001713"/>
            <a:ext cx="6497638" cy="5399087"/>
          </a:xfrm>
        </p:spPr>
        <p:txBody>
          <a:bodyPr/>
          <a:lstStyle/>
          <a:p>
            <a:pPr>
              <a:lnSpc>
                <a:spcPct val="100000"/>
              </a:lnSpc>
            </a:pPr>
            <a:r>
              <a:rPr lang="en-US" sz="1800" dirty="0"/>
              <a:t>Single multi-tiered architecture supports PLM for global enterprises</a:t>
            </a:r>
          </a:p>
          <a:p>
            <a:pPr marL="855663" lvl="1" indent="-339725">
              <a:lnSpc>
                <a:spcPct val="100000"/>
              </a:lnSpc>
            </a:pPr>
            <a:r>
              <a:rPr lang="en-US" sz="1600" dirty="0"/>
              <a:t>Unified administration and P&amp;O </a:t>
            </a:r>
            <a:r>
              <a:rPr lang="en-US" sz="1600" b="1" dirty="0">
                <a:solidFill>
                  <a:srgbClr val="C00000"/>
                </a:solidFill>
              </a:rPr>
              <a:t>reduce Total-Cost-of-Ownership (TCO)</a:t>
            </a:r>
          </a:p>
          <a:p>
            <a:pPr marL="855663" lvl="1" indent="-339725">
              <a:lnSpc>
                <a:spcPct val="100000"/>
              </a:lnSpc>
            </a:pPr>
            <a:r>
              <a:rPr lang="en-US" sz="1600" dirty="0"/>
              <a:t>Centralized database architecture </a:t>
            </a:r>
            <a:r>
              <a:rPr lang="en-US" sz="1600" b="1" dirty="0">
                <a:solidFill>
                  <a:srgbClr val="C00000"/>
                </a:solidFill>
              </a:rPr>
              <a:t>simplifies solution implementation</a:t>
            </a:r>
            <a:r>
              <a:rPr lang="en-US" sz="1600" dirty="0"/>
              <a:t> and propagation of customization changes </a:t>
            </a:r>
          </a:p>
          <a:p>
            <a:pPr marL="855663" lvl="1" indent="-339725">
              <a:lnSpc>
                <a:spcPct val="100000"/>
              </a:lnSpc>
            </a:pPr>
            <a:r>
              <a:rPr lang="en-US" sz="1600" dirty="0"/>
              <a:t>Distributed file stores technology provides critical </a:t>
            </a:r>
            <a:br>
              <a:rPr lang="en-US" sz="1600" dirty="0"/>
            </a:br>
            <a:r>
              <a:rPr lang="en-US" sz="1600" b="1" dirty="0">
                <a:solidFill>
                  <a:srgbClr val="C00000"/>
                </a:solidFill>
              </a:rPr>
              <a:t>multi-site implementation flexibility and optimized network performance</a:t>
            </a:r>
          </a:p>
          <a:p>
            <a:pPr marL="855663" lvl="1" indent="-339725">
              <a:lnSpc>
                <a:spcPct val="100000"/>
              </a:lnSpc>
            </a:pPr>
            <a:r>
              <a:rPr lang="en-US" sz="1600" dirty="0"/>
              <a:t>Web </a:t>
            </a:r>
            <a:r>
              <a:rPr lang="en-US" sz="1600" dirty="0" smtClean="0"/>
              <a:t>access (WAN) </a:t>
            </a:r>
            <a:r>
              <a:rPr lang="en-US" sz="1600" dirty="0"/>
              <a:t>leverages light clients usage for </a:t>
            </a:r>
            <a:r>
              <a:rPr lang="en-US" sz="1600" b="1" dirty="0" smtClean="0">
                <a:solidFill>
                  <a:srgbClr val="C00000"/>
                </a:solidFill>
              </a:rPr>
              <a:t>efficientonline </a:t>
            </a:r>
            <a:r>
              <a:rPr lang="en-US" sz="1600" b="1" dirty="0">
                <a:solidFill>
                  <a:srgbClr val="C00000"/>
                </a:solidFill>
              </a:rPr>
              <a:t>access &amp; information</a:t>
            </a:r>
            <a:r>
              <a:rPr lang="en-US" sz="1600" dirty="0"/>
              <a:t> sharing between creators, the ecosystem and consumers</a:t>
            </a:r>
            <a:r>
              <a:rPr lang="en-US" sz="1600" dirty="0" smtClean="0"/>
              <a:t>.</a:t>
            </a:r>
          </a:p>
          <a:p>
            <a:pPr marL="855663" lvl="1" indent="-339725">
              <a:lnSpc>
                <a:spcPct val="100000"/>
              </a:lnSpc>
            </a:pPr>
            <a:r>
              <a:rPr lang="en-US" sz="1600" dirty="0" smtClean="0"/>
              <a:t>Architecture scalability enables to </a:t>
            </a:r>
            <a:r>
              <a:rPr lang="en-US" sz="1600" b="1" dirty="0" smtClean="0">
                <a:solidFill>
                  <a:srgbClr val="C00000"/>
                </a:solidFill>
              </a:rPr>
              <a:t>support a large range of implementations from small to large deployment</a:t>
            </a:r>
            <a:endParaRPr lang="en-US" sz="1600" b="1" dirty="0">
              <a:solidFill>
                <a:srgbClr val="C00000"/>
              </a:solidFill>
            </a:endParaRPr>
          </a:p>
          <a:p>
            <a:pPr>
              <a:lnSpc>
                <a:spcPct val="100000"/>
              </a:lnSpc>
            </a:pPr>
            <a:r>
              <a:rPr lang="en-US" sz="1800" dirty="0"/>
              <a:t>Flexible, open SOA infrastructure allows rapid adoption and choice of new technologies</a:t>
            </a:r>
          </a:p>
          <a:p>
            <a:pPr>
              <a:lnSpc>
                <a:spcPct val="100000"/>
              </a:lnSpc>
            </a:pPr>
            <a:r>
              <a:rPr lang="en-US" sz="1800" dirty="0"/>
              <a:t>Security technology secured access </a:t>
            </a:r>
            <a:br>
              <a:rPr lang="en-US" sz="1800" dirty="0"/>
            </a:br>
            <a:r>
              <a:rPr lang="en-US" sz="1800" dirty="0"/>
              <a:t>and exchange of information</a:t>
            </a:r>
          </a:p>
        </p:txBody>
      </p:sp>
      <p:pic>
        <p:nvPicPr>
          <p:cNvPr id="363535" name="Picture 15"/>
          <p:cNvPicPr>
            <a:picLocks noChangeAspect="1" noChangeArrowheads="1"/>
          </p:cNvPicPr>
          <p:nvPr/>
        </p:nvPicPr>
        <p:blipFill>
          <a:blip r:embed="rId3"/>
          <a:srcRect r="56146" b="12621"/>
          <a:stretch>
            <a:fillRect/>
          </a:stretch>
        </p:blipFill>
        <p:spPr bwMode="auto">
          <a:xfrm>
            <a:off x="6699250" y="1280690"/>
            <a:ext cx="2214563" cy="3968750"/>
          </a:xfrm>
          <a:prstGeom prst="rect">
            <a:avLst/>
          </a:prstGeom>
          <a:noFill/>
          <a:ln w="28575" algn="ctr">
            <a:noFill/>
            <a:miter lim="800000"/>
            <a:headEnd/>
            <a:tailEnd/>
          </a:ln>
          <a:effectLst/>
        </p:spPr>
      </p:pic>
      <p:sp>
        <p:nvSpPr>
          <p:cNvPr id="363536" name="Text Box 16"/>
          <p:cNvSpPr txBox="1">
            <a:spLocks noChangeArrowheads="1"/>
          </p:cNvSpPr>
          <p:nvPr/>
        </p:nvSpPr>
        <p:spPr bwMode="auto">
          <a:xfrm>
            <a:off x="6765925" y="5276428"/>
            <a:ext cx="2074863" cy="220662"/>
          </a:xfrm>
          <a:prstGeom prst="rect">
            <a:avLst/>
          </a:prstGeom>
          <a:noFill/>
          <a:ln w="28575" algn="ctr">
            <a:noFill/>
            <a:miter lim="800000"/>
            <a:headEnd/>
            <a:tailEnd/>
          </a:ln>
          <a:effectLst/>
        </p:spPr>
        <p:txBody>
          <a:bodyPr wrap="none" lIns="18288" tIns="18288" rIns="18288" bIns="18288" anchorCtr="1">
            <a:spAutoFit/>
          </a:bodyPr>
          <a:lstStyle/>
          <a:p>
            <a:r>
              <a:rPr lang="en-US" sz="1200" i="1"/>
              <a:t>Principle of 3 Tier Architecture</a:t>
            </a: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ctrTitle"/>
          </p:nvPr>
        </p:nvSpPr>
        <p:spPr>
          <a:xfrm>
            <a:off x="276225" y="1601788"/>
            <a:ext cx="8705850" cy="1306512"/>
          </a:xfrm>
          <a:noFill/>
        </p:spPr>
        <p:txBody>
          <a:bodyPr anchor="ctr"/>
          <a:lstStyle/>
          <a:p>
            <a:pPr eaLnBrk="1" hangingPunct="1"/>
            <a:r>
              <a:rPr lang="en-US" sz="3200" i="1">
                <a:ea typeface="Arial" pitchFamily="-110" charset="0"/>
              </a:rPr>
              <a:t>Thank you</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ChangeArrowheads="1"/>
          </p:cNvSpPr>
          <p:nvPr/>
        </p:nvSpPr>
        <p:spPr bwMode="auto">
          <a:xfrm>
            <a:off x="2895600" y="6438900"/>
            <a:ext cx="558800" cy="244475"/>
          </a:xfrm>
          <a:prstGeom prst="rect">
            <a:avLst/>
          </a:prstGeom>
          <a:solidFill>
            <a:schemeClr val="bg1"/>
          </a:solidFill>
          <a:ln w="9525">
            <a:noFill/>
            <a:miter lim="800000"/>
            <a:headEnd/>
            <a:tailEnd/>
          </a:ln>
        </p:spPr>
        <p:txBody>
          <a:bodyPr wrap="none" lIns="54000" tIns="0" rIns="54000" bIns="0" anchor="ctr">
            <a:prstTxWarp prst="textNoShape">
              <a:avLst/>
            </a:prstTxWarp>
            <a:spAutoFit/>
          </a:bodyPr>
          <a:lstStyle/>
          <a:p>
            <a:pPr algn="ctr" eaLnBrk="1" hangingPunct="1">
              <a:spcBef>
                <a:spcPct val="0"/>
              </a:spcBef>
            </a:pPr>
            <a:r>
              <a:rPr lang="en-US" sz="1600" b="1">
                <a:solidFill>
                  <a:srgbClr val="777777"/>
                </a:solidFill>
              </a:rPr>
              <a:t>1994</a:t>
            </a:r>
          </a:p>
        </p:txBody>
      </p:sp>
      <p:sp>
        <p:nvSpPr>
          <p:cNvPr id="12292" name="Rectangle 3"/>
          <p:cNvSpPr>
            <a:spLocks noChangeArrowheads="1"/>
          </p:cNvSpPr>
          <p:nvPr/>
        </p:nvSpPr>
        <p:spPr bwMode="auto">
          <a:xfrm>
            <a:off x="4432300" y="6438900"/>
            <a:ext cx="558800" cy="244475"/>
          </a:xfrm>
          <a:prstGeom prst="rect">
            <a:avLst/>
          </a:prstGeom>
          <a:solidFill>
            <a:schemeClr val="bg1"/>
          </a:solidFill>
          <a:ln w="9525">
            <a:noFill/>
            <a:miter lim="800000"/>
            <a:headEnd/>
            <a:tailEnd/>
          </a:ln>
        </p:spPr>
        <p:txBody>
          <a:bodyPr wrap="none" lIns="54000" tIns="0" rIns="54000" bIns="0" anchor="ctr">
            <a:prstTxWarp prst="textNoShape">
              <a:avLst/>
            </a:prstTxWarp>
            <a:spAutoFit/>
          </a:bodyPr>
          <a:lstStyle/>
          <a:p>
            <a:pPr algn="ctr" eaLnBrk="1" hangingPunct="1">
              <a:spcBef>
                <a:spcPct val="0"/>
              </a:spcBef>
            </a:pPr>
            <a:r>
              <a:rPr lang="en-US" sz="1600" b="1">
                <a:solidFill>
                  <a:srgbClr val="777777"/>
                </a:solidFill>
              </a:rPr>
              <a:t>2000</a:t>
            </a:r>
          </a:p>
        </p:txBody>
      </p:sp>
      <p:sp>
        <p:nvSpPr>
          <p:cNvPr id="12293" name="Rectangle 4"/>
          <p:cNvSpPr>
            <a:spLocks noChangeArrowheads="1"/>
          </p:cNvSpPr>
          <p:nvPr/>
        </p:nvSpPr>
        <p:spPr bwMode="auto">
          <a:xfrm>
            <a:off x="5441950" y="6438900"/>
            <a:ext cx="558800" cy="244475"/>
          </a:xfrm>
          <a:prstGeom prst="rect">
            <a:avLst/>
          </a:prstGeom>
          <a:solidFill>
            <a:schemeClr val="bg1"/>
          </a:solidFill>
          <a:ln w="9525">
            <a:noFill/>
            <a:miter lim="800000"/>
            <a:headEnd/>
            <a:tailEnd/>
          </a:ln>
        </p:spPr>
        <p:txBody>
          <a:bodyPr wrap="none" lIns="54000" tIns="0" rIns="54000" bIns="0" anchor="ctr">
            <a:prstTxWarp prst="textNoShape">
              <a:avLst/>
            </a:prstTxWarp>
            <a:spAutoFit/>
          </a:bodyPr>
          <a:lstStyle/>
          <a:p>
            <a:pPr algn="ctr" eaLnBrk="1" hangingPunct="1">
              <a:spcBef>
                <a:spcPct val="0"/>
              </a:spcBef>
            </a:pPr>
            <a:r>
              <a:rPr lang="en-US" sz="1600" b="1">
                <a:solidFill>
                  <a:srgbClr val="777777"/>
                </a:solidFill>
              </a:rPr>
              <a:t>2005</a:t>
            </a:r>
          </a:p>
        </p:txBody>
      </p:sp>
      <p:sp>
        <p:nvSpPr>
          <p:cNvPr id="12294" name="Rectangle 5"/>
          <p:cNvSpPr>
            <a:spLocks noChangeArrowheads="1"/>
          </p:cNvSpPr>
          <p:nvPr/>
        </p:nvSpPr>
        <p:spPr bwMode="auto">
          <a:xfrm>
            <a:off x="8266113" y="6438900"/>
            <a:ext cx="558800" cy="244475"/>
          </a:xfrm>
          <a:prstGeom prst="rect">
            <a:avLst/>
          </a:prstGeom>
          <a:solidFill>
            <a:schemeClr val="bg1"/>
          </a:solidFill>
          <a:ln w="9525">
            <a:noFill/>
            <a:miter lim="800000"/>
            <a:headEnd/>
            <a:tailEnd/>
          </a:ln>
        </p:spPr>
        <p:txBody>
          <a:bodyPr wrap="none" lIns="54000" tIns="0" rIns="54000" bIns="0" anchor="ctr">
            <a:prstTxWarp prst="textNoShape">
              <a:avLst/>
            </a:prstTxWarp>
            <a:spAutoFit/>
          </a:bodyPr>
          <a:lstStyle/>
          <a:p>
            <a:pPr algn="ctr" eaLnBrk="1" hangingPunct="1">
              <a:spcBef>
                <a:spcPct val="0"/>
              </a:spcBef>
            </a:pPr>
            <a:r>
              <a:rPr lang="en-US" sz="1600" b="1">
                <a:solidFill>
                  <a:srgbClr val="777777"/>
                </a:solidFill>
              </a:rPr>
              <a:t>2011</a:t>
            </a:r>
          </a:p>
        </p:txBody>
      </p:sp>
      <p:sp>
        <p:nvSpPr>
          <p:cNvPr id="12295" name="Rectangle 6"/>
          <p:cNvSpPr>
            <a:spLocks noChangeArrowheads="1"/>
          </p:cNvSpPr>
          <p:nvPr/>
        </p:nvSpPr>
        <p:spPr bwMode="auto">
          <a:xfrm>
            <a:off x="1955800" y="6400800"/>
            <a:ext cx="558800" cy="244475"/>
          </a:xfrm>
          <a:prstGeom prst="rect">
            <a:avLst/>
          </a:prstGeom>
          <a:solidFill>
            <a:schemeClr val="bg1"/>
          </a:solidFill>
          <a:ln w="9525">
            <a:noFill/>
            <a:miter lim="800000"/>
            <a:headEnd/>
            <a:tailEnd/>
          </a:ln>
        </p:spPr>
        <p:txBody>
          <a:bodyPr wrap="none" lIns="54000" tIns="0" rIns="54000" bIns="0" anchor="ctr">
            <a:prstTxWarp prst="textNoShape">
              <a:avLst/>
            </a:prstTxWarp>
            <a:spAutoFit/>
          </a:bodyPr>
          <a:lstStyle/>
          <a:p>
            <a:pPr algn="ctr" eaLnBrk="1" hangingPunct="1">
              <a:spcBef>
                <a:spcPct val="0"/>
              </a:spcBef>
            </a:pPr>
            <a:r>
              <a:rPr lang="en-US" sz="1600" b="1" u="sng">
                <a:solidFill>
                  <a:srgbClr val="777777"/>
                </a:solidFill>
              </a:rPr>
              <a:t>1981</a:t>
            </a:r>
          </a:p>
        </p:txBody>
      </p:sp>
      <p:sp>
        <p:nvSpPr>
          <p:cNvPr id="12296" name="Line 7"/>
          <p:cNvSpPr>
            <a:spLocks noChangeShapeType="1"/>
          </p:cNvSpPr>
          <p:nvPr/>
        </p:nvSpPr>
        <p:spPr bwMode="auto">
          <a:xfrm flipH="1">
            <a:off x="1563688" y="6281738"/>
            <a:ext cx="7408862" cy="0"/>
          </a:xfrm>
          <a:prstGeom prst="line">
            <a:avLst/>
          </a:prstGeom>
          <a:noFill/>
          <a:ln w="28575">
            <a:solidFill>
              <a:srgbClr val="777777"/>
            </a:solidFill>
            <a:round/>
            <a:headEnd type="triangle" w="med" len="med"/>
            <a:tailEnd/>
          </a:ln>
        </p:spPr>
        <p:txBody>
          <a:bodyPr>
            <a:prstTxWarp prst="textNoShape">
              <a:avLst/>
            </a:prstTxWarp>
          </a:bodyPr>
          <a:lstStyle/>
          <a:p>
            <a:endParaRPr lang="en-US"/>
          </a:p>
        </p:txBody>
      </p:sp>
      <p:sp>
        <p:nvSpPr>
          <p:cNvPr id="12297" name="Line 8"/>
          <p:cNvSpPr>
            <a:spLocks noChangeShapeType="1"/>
          </p:cNvSpPr>
          <p:nvPr/>
        </p:nvSpPr>
        <p:spPr bwMode="auto">
          <a:xfrm>
            <a:off x="8543925" y="6276975"/>
            <a:ext cx="0" cy="100013"/>
          </a:xfrm>
          <a:prstGeom prst="line">
            <a:avLst/>
          </a:prstGeom>
          <a:noFill/>
          <a:ln w="28575">
            <a:solidFill>
              <a:srgbClr val="777777"/>
            </a:solidFill>
            <a:round/>
            <a:headEnd/>
            <a:tailEnd/>
          </a:ln>
        </p:spPr>
        <p:txBody>
          <a:bodyPr>
            <a:prstTxWarp prst="textNoShape">
              <a:avLst/>
            </a:prstTxWarp>
          </a:bodyPr>
          <a:lstStyle/>
          <a:p>
            <a:endParaRPr lang="en-US"/>
          </a:p>
        </p:txBody>
      </p:sp>
      <p:sp>
        <p:nvSpPr>
          <p:cNvPr id="12298" name="Line 9"/>
          <p:cNvSpPr>
            <a:spLocks noChangeShapeType="1"/>
          </p:cNvSpPr>
          <p:nvPr/>
        </p:nvSpPr>
        <p:spPr bwMode="auto">
          <a:xfrm>
            <a:off x="5738813" y="6276975"/>
            <a:ext cx="0" cy="100013"/>
          </a:xfrm>
          <a:prstGeom prst="line">
            <a:avLst/>
          </a:prstGeom>
          <a:noFill/>
          <a:ln w="28575">
            <a:solidFill>
              <a:srgbClr val="777777"/>
            </a:solidFill>
            <a:round/>
            <a:headEnd/>
            <a:tailEnd/>
          </a:ln>
        </p:spPr>
        <p:txBody>
          <a:bodyPr>
            <a:prstTxWarp prst="textNoShape">
              <a:avLst/>
            </a:prstTxWarp>
          </a:bodyPr>
          <a:lstStyle/>
          <a:p>
            <a:endParaRPr lang="en-US"/>
          </a:p>
        </p:txBody>
      </p:sp>
      <p:sp>
        <p:nvSpPr>
          <p:cNvPr id="12299" name="Line 10"/>
          <p:cNvSpPr>
            <a:spLocks noChangeShapeType="1"/>
          </p:cNvSpPr>
          <p:nvPr/>
        </p:nvSpPr>
        <p:spPr bwMode="auto">
          <a:xfrm>
            <a:off x="4727575" y="6276975"/>
            <a:ext cx="0" cy="100013"/>
          </a:xfrm>
          <a:prstGeom prst="line">
            <a:avLst/>
          </a:prstGeom>
          <a:noFill/>
          <a:ln w="28575">
            <a:solidFill>
              <a:srgbClr val="777777"/>
            </a:solidFill>
            <a:round/>
            <a:headEnd/>
            <a:tailEnd/>
          </a:ln>
        </p:spPr>
        <p:txBody>
          <a:bodyPr>
            <a:prstTxWarp prst="textNoShape">
              <a:avLst/>
            </a:prstTxWarp>
          </a:bodyPr>
          <a:lstStyle/>
          <a:p>
            <a:endParaRPr lang="en-US"/>
          </a:p>
        </p:txBody>
      </p:sp>
      <p:sp>
        <p:nvSpPr>
          <p:cNvPr id="12300" name="Line 11"/>
          <p:cNvSpPr>
            <a:spLocks noChangeShapeType="1"/>
          </p:cNvSpPr>
          <p:nvPr/>
        </p:nvSpPr>
        <p:spPr bwMode="auto">
          <a:xfrm>
            <a:off x="3211513" y="6276975"/>
            <a:ext cx="0" cy="100013"/>
          </a:xfrm>
          <a:prstGeom prst="line">
            <a:avLst/>
          </a:prstGeom>
          <a:noFill/>
          <a:ln w="28575">
            <a:solidFill>
              <a:srgbClr val="777777"/>
            </a:solidFill>
            <a:round/>
            <a:headEnd/>
            <a:tailEnd/>
          </a:ln>
        </p:spPr>
        <p:txBody>
          <a:bodyPr>
            <a:prstTxWarp prst="textNoShape">
              <a:avLst/>
            </a:prstTxWarp>
          </a:bodyPr>
          <a:lstStyle/>
          <a:p>
            <a:endParaRPr lang="en-US"/>
          </a:p>
        </p:txBody>
      </p:sp>
      <p:sp>
        <p:nvSpPr>
          <p:cNvPr id="12301" name="Line 12"/>
          <p:cNvSpPr>
            <a:spLocks noChangeShapeType="1"/>
          </p:cNvSpPr>
          <p:nvPr/>
        </p:nvSpPr>
        <p:spPr bwMode="auto">
          <a:xfrm>
            <a:off x="2209800" y="6276975"/>
            <a:ext cx="0" cy="100013"/>
          </a:xfrm>
          <a:prstGeom prst="line">
            <a:avLst/>
          </a:prstGeom>
          <a:noFill/>
          <a:ln w="28575">
            <a:solidFill>
              <a:srgbClr val="777777"/>
            </a:solidFill>
            <a:round/>
            <a:headEnd/>
            <a:tailEnd/>
          </a:ln>
        </p:spPr>
        <p:txBody>
          <a:bodyPr>
            <a:prstTxWarp prst="textNoShape">
              <a:avLst/>
            </a:prstTxWarp>
          </a:bodyPr>
          <a:lstStyle/>
          <a:p>
            <a:endParaRPr lang="en-US"/>
          </a:p>
        </p:txBody>
      </p:sp>
      <p:pic>
        <p:nvPicPr>
          <p:cNvPr id="12302" name="Picture 13"/>
          <p:cNvPicPr>
            <a:picLocks noChangeAspect="1" noChangeArrowheads="1"/>
          </p:cNvPicPr>
          <p:nvPr/>
        </p:nvPicPr>
        <p:blipFill>
          <a:blip r:embed="rId4"/>
          <a:srcRect l="66156" t="27438" r="28273" b="49644"/>
          <a:stretch>
            <a:fillRect/>
          </a:stretch>
        </p:blipFill>
        <p:spPr bwMode="auto">
          <a:xfrm rot="-3487185">
            <a:off x="4899025" y="3422651"/>
            <a:ext cx="1119187" cy="627062"/>
          </a:xfrm>
          <a:prstGeom prst="rect">
            <a:avLst/>
          </a:prstGeom>
          <a:noFill/>
          <a:ln w="9525">
            <a:noFill/>
            <a:miter lim="800000"/>
            <a:headEnd/>
            <a:tailEnd/>
          </a:ln>
        </p:spPr>
      </p:pic>
      <p:pic>
        <p:nvPicPr>
          <p:cNvPr id="12303" name="Picture 14"/>
          <p:cNvPicPr>
            <a:picLocks noChangeAspect="1" noChangeArrowheads="1"/>
          </p:cNvPicPr>
          <p:nvPr/>
        </p:nvPicPr>
        <p:blipFill>
          <a:blip r:embed="rId4"/>
          <a:srcRect l="88225" b="85803"/>
          <a:stretch>
            <a:fillRect/>
          </a:stretch>
        </p:blipFill>
        <p:spPr bwMode="auto">
          <a:xfrm>
            <a:off x="5497513" y="3114675"/>
            <a:ext cx="1046162" cy="368300"/>
          </a:xfrm>
          <a:prstGeom prst="rect">
            <a:avLst/>
          </a:prstGeom>
          <a:noFill/>
          <a:ln w="9525">
            <a:noFill/>
            <a:miter lim="800000"/>
            <a:headEnd/>
            <a:tailEnd/>
          </a:ln>
        </p:spPr>
      </p:pic>
      <p:pic>
        <p:nvPicPr>
          <p:cNvPr id="12304" name="Picture 15"/>
          <p:cNvPicPr>
            <a:picLocks noChangeAspect="1" noChangeArrowheads="1"/>
          </p:cNvPicPr>
          <p:nvPr/>
        </p:nvPicPr>
        <p:blipFill>
          <a:blip r:embed="rId5"/>
          <a:srcRect/>
          <a:stretch>
            <a:fillRect/>
          </a:stretch>
        </p:blipFill>
        <p:spPr bwMode="auto">
          <a:xfrm>
            <a:off x="1257300" y="2847975"/>
            <a:ext cx="4103688" cy="3257550"/>
          </a:xfrm>
          <a:prstGeom prst="rect">
            <a:avLst/>
          </a:prstGeom>
          <a:noFill/>
          <a:ln w="9525">
            <a:noFill/>
            <a:miter lim="800000"/>
            <a:headEnd/>
            <a:tailEnd/>
          </a:ln>
        </p:spPr>
      </p:pic>
      <p:pic>
        <p:nvPicPr>
          <p:cNvPr id="12305" name="Picture 16" descr="mec58_id1_200"/>
          <p:cNvPicPr preferRelativeResize="0">
            <a:picLocks noChangeArrowheads="1"/>
          </p:cNvPicPr>
          <p:nvPr/>
        </p:nvPicPr>
        <p:blipFill>
          <a:blip r:embed="rId6"/>
          <a:srcRect/>
          <a:stretch>
            <a:fillRect/>
          </a:stretch>
        </p:blipFill>
        <p:spPr bwMode="auto">
          <a:xfrm>
            <a:off x="1422400" y="5113338"/>
            <a:ext cx="1195388" cy="955675"/>
          </a:xfrm>
          <a:prstGeom prst="rect">
            <a:avLst/>
          </a:prstGeom>
          <a:noFill/>
          <a:ln w="9525">
            <a:noFill/>
            <a:miter lim="800000"/>
            <a:headEnd/>
            <a:tailEnd/>
          </a:ln>
        </p:spPr>
      </p:pic>
      <p:pic>
        <p:nvPicPr>
          <p:cNvPr id="12306" name="Picture 17" descr="equ59_equipment_200"/>
          <p:cNvPicPr preferRelativeResize="0">
            <a:picLocks noChangeArrowheads="1"/>
          </p:cNvPicPr>
          <p:nvPr/>
        </p:nvPicPr>
        <p:blipFill>
          <a:blip r:embed="rId7"/>
          <a:srcRect/>
          <a:stretch>
            <a:fillRect/>
          </a:stretch>
        </p:blipFill>
        <p:spPr bwMode="auto">
          <a:xfrm>
            <a:off x="1422400" y="4125913"/>
            <a:ext cx="1195388" cy="955675"/>
          </a:xfrm>
          <a:prstGeom prst="rect">
            <a:avLst/>
          </a:prstGeom>
          <a:noFill/>
          <a:ln w="9525">
            <a:noFill/>
            <a:miter lim="800000"/>
            <a:headEnd/>
            <a:tailEnd/>
          </a:ln>
        </p:spPr>
      </p:pic>
      <p:grpSp>
        <p:nvGrpSpPr>
          <p:cNvPr id="12307" name="Group 18"/>
          <p:cNvGrpSpPr>
            <a:grpSpLocks/>
          </p:cNvGrpSpPr>
          <p:nvPr/>
        </p:nvGrpSpPr>
        <p:grpSpPr bwMode="auto">
          <a:xfrm>
            <a:off x="2671763" y="3900488"/>
            <a:ext cx="1195387" cy="955675"/>
            <a:chOff x="1888" y="2066"/>
            <a:chExt cx="680" cy="544"/>
          </a:xfrm>
        </p:grpSpPr>
        <p:pic>
          <p:nvPicPr>
            <p:cNvPr id="12356" name="Picture 19" descr="c510_demaero_aft_dmu_400"/>
            <p:cNvPicPr preferRelativeResize="0">
              <a:picLocks noChangeArrowheads="1"/>
            </p:cNvPicPr>
            <p:nvPr/>
          </p:nvPicPr>
          <p:blipFill>
            <a:blip r:embed="rId8"/>
            <a:srcRect/>
            <a:stretch>
              <a:fillRect/>
            </a:stretch>
          </p:blipFill>
          <p:spPr bwMode="auto">
            <a:xfrm>
              <a:off x="1888" y="2066"/>
              <a:ext cx="680" cy="544"/>
            </a:xfrm>
            <a:prstGeom prst="rect">
              <a:avLst/>
            </a:prstGeom>
            <a:noFill/>
            <a:ln w="9525">
              <a:noFill/>
              <a:miter lim="800000"/>
              <a:headEnd/>
              <a:tailEnd/>
            </a:ln>
          </p:spPr>
        </p:pic>
        <p:sp>
          <p:nvSpPr>
            <p:cNvPr id="12357" name="Rectangle 20"/>
            <p:cNvSpPr>
              <a:spLocks noChangeArrowheads="1"/>
            </p:cNvSpPr>
            <p:nvPr/>
          </p:nvSpPr>
          <p:spPr bwMode="auto">
            <a:xfrm>
              <a:off x="1897" y="2077"/>
              <a:ext cx="665" cy="493"/>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pic>
          <p:nvPicPr>
            <p:cNvPr id="12358" name="Picture 21" descr="B737web">
              <a:hlinkClick r:id="rId9" action="ppaction://hlinksldjump"/>
            </p:cNvPr>
            <p:cNvPicPr>
              <a:picLocks noChangeAspect="1" noChangeArrowheads="1"/>
            </p:cNvPicPr>
            <p:nvPr/>
          </p:nvPicPr>
          <p:blipFill>
            <a:blip r:embed="rId10">
              <a:clrChange>
                <a:clrFrom>
                  <a:srgbClr val="FBFBFB"/>
                </a:clrFrom>
                <a:clrTo>
                  <a:srgbClr val="FBFBFB">
                    <a:alpha val="0"/>
                  </a:srgbClr>
                </a:clrTo>
              </a:clrChange>
            </a:blip>
            <a:srcRect/>
            <a:stretch>
              <a:fillRect/>
            </a:stretch>
          </p:blipFill>
          <p:spPr bwMode="auto">
            <a:xfrm rot="-1344731">
              <a:off x="1969" y="2139"/>
              <a:ext cx="584" cy="456"/>
            </a:xfrm>
            <a:prstGeom prst="rect">
              <a:avLst/>
            </a:prstGeom>
            <a:noFill/>
            <a:ln w="9525">
              <a:noFill/>
              <a:miter lim="800000"/>
              <a:headEnd/>
              <a:tailEnd/>
            </a:ln>
          </p:spPr>
        </p:pic>
      </p:grpSp>
      <p:grpSp>
        <p:nvGrpSpPr>
          <p:cNvPr id="12308" name="Group 22"/>
          <p:cNvGrpSpPr>
            <a:grpSpLocks/>
          </p:cNvGrpSpPr>
          <p:nvPr/>
        </p:nvGrpSpPr>
        <p:grpSpPr bwMode="auto">
          <a:xfrm>
            <a:off x="3971925" y="3665538"/>
            <a:ext cx="1406525" cy="955675"/>
            <a:chOff x="2696" y="1876"/>
            <a:chExt cx="801" cy="544"/>
          </a:xfrm>
        </p:grpSpPr>
        <p:pic>
          <p:nvPicPr>
            <p:cNvPr id="12353" name="Picture 23" descr="c510_demaero_aft_dmu_400"/>
            <p:cNvPicPr preferRelativeResize="0">
              <a:picLocks noChangeArrowheads="1"/>
            </p:cNvPicPr>
            <p:nvPr/>
          </p:nvPicPr>
          <p:blipFill>
            <a:blip r:embed="rId8"/>
            <a:srcRect/>
            <a:stretch>
              <a:fillRect/>
            </a:stretch>
          </p:blipFill>
          <p:spPr bwMode="auto">
            <a:xfrm>
              <a:off x="2746" y="1876"/>
              <a:ext cx="680" cy="544"/>
            </a:xfrm>
            <a:prstGeom prst="rect">
              <a:avLst/>
            </a:prstGeom>
            <a:noFill/>
            <a:ln w="9525">
              <a:noFill/>
              <a:miter lim="800000"/>
              <a:headEnd/>
              <a:tailEnd/>
            </a:ln>
          </p:spPr>
        </p:pic>
        <p:sp>
          <p:nvSpPr>
            <p:cNvPr id="12354" name="Rectangle 24"/>
            <p:cNvSpPr>
              <a:spLocks noChangeArrowheads="1"/>
            </p:cNvSpPr>
            <p:nvPr/>
          </p:nvSpPr>
          <p:spPr bwMode="auto">
            <a:xfrm>
              <a:off x="2755" y="1887"/>
              <a:ext cx="665" cy="493"/>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pic>
          <p:nvPicPr>
            <p:cNvPr id="12355" name="Picture 25" descr="photo_5"/>
            <p:cNvPicPr>
              <a:picLocks noChangeAspect="1" noChangeArrowheads="1"/>
            </p:cNvPicPr>
            <p:nvPr/>
          </p:nvPicPr>
          <p:blipFill>
            <a:blip r:embed="rId11">
              <a:clrChange>
                <a:clrFrom>
                  <a:srgbClr val="FFFFFF"/>
                </a:clrFrom>
                <a:clrTo>
                  <a:srgbClr val="FFFFFF">
                    <a:alpha val="0"/>
                  </a:srgbClr>
                </a:clrTo>
              </a:clrChange>
            </a:blip>
            <a:srcRect b="18605"/>
            <a:stretch>
              <a:fillRect/>
            </a:stretch>
          </p:blipFill>
          <p:spPr bwMode="auto">
            <a:xfrm>
              <a:off x="2696" y="1942"/>
              <a:ext cx="801" cy="355"/>
            </a:xfrm>
            <a:prstGeom prst="rect">
              <a:avLst/>
            </a:prstGeom>
            <a:noFill/>
            <a:ln w="9525">
              <a:noFill/>
              <a:miter lim="800000"/>
              <a:headEnd/>
              <a:tailEnd/>
            </a:ln>
          </p:spPr>
        </p:pic>
      </p:grpSp>
      <p:grpSp>
        <p:nvGrpSpPr>
          <p:cNvPr id="12309" name="Group 26"/>
          <p:cNvGrpSpPr>
            <a:grpSpLocks/>
          </p:cNvGrpSpPr>
          <p:nvPr/>
        </p:nvGrpSpPr>
        <p:grpSpPr bwMode="auto">
          <a:xfrm>
            <a:off x="5205413" y="2200275"/>
            <a:ext cx="1223962" cy="955675"/>
            <a:chOff x="3495" y="1651"/>
            <a:chExt cx="680" cy="544"/>
          </a:xfrm>
        </p:grpSpPr>
        <p:pic>
          <p:nvPicPr>
            <p:cNvPr id="12350" name="Picture 27" descr="c510_demaero_aft_dmu_400"/>
            <p:cNvPicPr preferRelativeResize="0">
              <a:picLocks noChangeArrowheads="1"/>
            </p:cNvPicPr>
            <p:nvPr/>
          </p:nvPicPr>
          <p:blipFill>
            <a:blip r:embed="rId8"/>
            <a:srcRect/>
            <a:stretch>
              <a:fillRect/>
            </a:stretch>
          </p:blipFill>
          <p:spPr bwMode="auto">
            <a:xfrm>
              <a:off x="3495" y="1651"/>
              <a:ext cx="680" cy="544"/>
            </a:xfrm>
            <a:prstGeom prst="rect">
              <a:avLst/>
            </a:prstGeom>
            <a:noFill/>
            <a:ln w="9525">
              <a:noFill/>
              <a:miter lim="800000"/>
              <a:headEnd/>
              <a:tailEnd/>
            </a:ln>
          </p:spPr>
        </p:pic>
        <p:sp>
          <p:nvSpPr>
            <p:cNvPr id="12351" name="Rectangle 28"/>
            <p:cNvSpPr>
              <a:spLocks noChangeArrowheads="1"/>
            </p:cNvSpPr>
            <p:nvPr/>
          </p:nvSpPr>
          <p:spPr bwMode="auto">
            <a:xfrm>
              <a:off x="3504" y="1662"/>
              <a:ext cx="665" cy="493"/>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pic>
          <p:nvPicPr>
            <p:cNvPr id="12352" name="Picture 29"/>
            <p:cNvPicPr>
              <a:picLocks noChangeAspect="1" noChangeArrowheads="1"/>
            </p:cNvPicPr>
            <p:nvPr/>
          </p:nvPicPr>
          <p:blipFill>
            <a:blip r:embed="rId12"/>
            <a:srcRect/>
            <a:stretch>
              <a:fillRect/>
            </a:stretch>
          </p:blipFill>
          <p:spPr bwMode="auto">
            <a:xfrm>
              <a:off x="3527" y="1741"/>
              <a:ext cx="636" cy="324"/>
            </a:xfrm>
            <a:prstGeom prst="rect">
              <a:avLst/>
            </a:prstGeom>
            <a:noFill/>
            <a:ln w="9525">
              <a:noFill/>
              <a:miter lim="800000"/>
              <a:headEnd/>
              <a:tailEnd/>
            </a:ln>
          </p:spPr>
        </p:pic>
      </p:grpSp>
      <p:grpSp>
        <p:nvGrpSpPr>
          <p:cNvPr id="12310" name="Group 30"/>
          <p:cNvGrpSpPr>
            <a:grpSpLocks/>
          </p:cNvGrpSpPr>
          <p:nvPr/>
        </p:nvGrpSpPr>
        <p:grpSpPr bwMode="auto">
          <a:xfrm>
            <a:off x="6475413" y="1852613"/>
            <a:ext cx="1195387" cy="955675"/>
            <a:chOff x="4071" y="1437"/>
            <a:chExt cx="680" cy="544"/>
          </a:xfrm>
        </p:grpSpPr>
        <p:pic>
          <p:nvPicPr>
            <p:cNvPr id="12349" name="Picture 31" descr="c510_demaero_aft_dmu_400"/>
            <p:cNvPicPr preferRelativeResize="0">
              <a:picLocks noChangeArrowheads="1"/>
            </p:cNvPicPr>
            <p:nvPr/>
          </p:nvPicPr>
          <p:blipFill>
            <a:blip r:embed="rId8"/>
            <a:srcRect/>
            <a:stretch>
              <a:fillRect/>
            </a:stretch>
          </p:blipFill>
          <p:spPr bwMode="auto">
            <a:xfrm>
              <a:off x="4071" y="1437"/>
              <a:ext cx="680" cy="544"/>
            </a:xfrm>
            <a:prstGeom prst="rect">
              <a:avLst/>
            </a:prstGeom>
            <a:noFill/>
            <a:ln w="9525">
              <a:noFill/>
              <a:miter lim="800000"/>
              <a:headEnd/>
              <a:tailEnd/>
            </a:ln>
          </p:spPr>
        </p:pic>
        <p:graphicFrame>
          <p:nvGraphicFramePr>
            <p:cNvPr id="12290" name="Object 32"/>
            <p:cNvGraphicFramePr>
              <a:graphicFrameLocks noChangeAspect="1"/>
            </p:cNvGraphicFramePr>
            <p:nvPr/>
          </p:nvGraphicFramePr>
          <p:xfrm>
            <a:off x="4075" y="1452"/>
            <a:ext cx="650" cy="485"/>
          </p:xfrm>
          <a:graphic>
            <a:graphicData uri="http://schemas.openxmlformats.org/presentationml/2006/ole">
              <p:oleObj spid="_x0000_s12290" name="Image" r:id="rId13" imgW="5079365" imgH="5079365" progId="">
                <p:embed/>
              </p:oleObj>
            </a:graphicData>
          </a:graphic>
        </p:graphicFrame>
      </p:grpSp>
      <p:grpSp>
        <p:nvGrpSpPr>
          <p:cNvPr id="12311" name="Group 33"/>
          <p:cNvGrpSpPr>
            <a:grpSpLocks/>
          </p:cNvGrpSpPr>
          <p:nvPr/>
        </p:nvGrpSpPr>
        <p:grpSpPr bwMode="auto">
          <a:xfrm>
            <a:off x="7715250" y="1547813"/>
            <a:ext cx="1195388" cy="955675"/>
            <a:chOff x="4716" y="943"/>
            <a:chExt cx="680" cy="544"/>
          </a:xfrm>
        </p:grpSpPr>
        <p:pic>
          <p:nvPicPr>
            <p:cNvPr id="12347" name="Picture 34" descr="c510_demaero_aft_dmu_400"/>
            <p:cNvPicPr preferRelativeResize="0">
              <a:picLocks noChangeArrowheads="1"/>
            </p:cNvPicPr>
            <p:nvPr/>
          </p:nvPicPr>
          <p:blipFill>
            <a:blip r:embed="rId8"/>
            <a:srcRect/>
            <a:stretch>
              <a:fillRect/>
            </a:stretch>
          </p:blipFill>
          <p:spPr bwMode="auto">
            <a:xfrm>
              <a:off x="4716" y="943"/>
              <a:ext cx="680" cy="544"/>
            </a:xfrm>
            <a:prstGeom prst="rect">
              <a:avLst/>
            </a:prstGeom>
            <a:noFill/>
            <a:ln w="9525">
              <a:noFill/>
              <a:miter lim="800000"/>
              <a:headEnd/>
              <a:tailEnd/>
            </a:ln>
          </p:spPr>
        </p:pic>
        <p:pic>
          <p:nvPicPr>
            <p:cNvPr id="12348" name="Picture 35" descr="invirtuo_2"/>
            <p:cNvPicPr>
              <a:picLocks noChangeAspect="1" noChangeArrowheads="1"/>
            </p:cNvPicPr>
            <p:nvPr/>
          </p:nvPicPr>
          <p:blipFill>
            <a:blip r:embed="rId14"/>
            <a:srcRect/>
            <a:stretch>
              <a:fillRect/>
            </a:stretch>
          </p:blipFill>
          <p:spPr bwMode="auto">
            <a:xfrm>
              <a:off x="4718" y="957"/>
              <a:ext cx="652" cy="493"/>
            </a:xfrm>
            <a:prstGeom prst="rect">
              <a:avLst/>
            </a:prstGeom>
            <a:noFill/>
            <a:ln w="9525">
              <a:noFill/>
              <a:miter lim="800000"/>
              <a:headEnd/>
              <a:tailEnd/>
            </a:ln>
          </p:spPr>
        </p:pic>
      </p:grpSp>
      <p:sp>
        <p:nvSpPr>
          <p:cNvPr id="12312" name="Rectangle 36"/>
          <p:cNvSpPr>
            <a:spLocks noChangeArrowheads="1"/>
          </p:cNvSpPr>
          <p:nvPr/>
        </p:nvSpPr>
        <p:spPr bwMode="auto">
          <a:xfrm>
            <a:off x="977900" y="5348288"/>
            <a:ext cx="334963" cy="212725"/>
          </a:xfrm>
          <a:prstGeom prst="rect">
            <a:avLst/>
          </a:prstGeom>
          <a:noFill/>
          <a:ln w="9525">
            <a:noFill/>
            <a:miter lim="800000"/>
            <a:headEnd/>
            <a:tailEnd/>
          </a:ln>
        </p:spPr>
        <p:txBody>
          <a:bodyPr wrap="none" lIns="54000" tIns="0" rIns="54000" bIns="0" anchor="ctr">
            <a:prstTxWarp prst="textNoShape">
              <a:avLst/>
            </a:prstTxWarp>
            <a:spAutoFit/>
          </a:bodyPr>
          <a:lstStyle/>
          <a:p>
            <a:pPr algn="ctr" eaLnBrk="1" hangingPunct="1">
              <a:spcBef>
                <a:spcPct val="0"/>
              </a:spcBef>
            </a:pPr>
            <a:r>
              <a:rPr lang="en-US" sz="1400" b="1">
                <a:solidFill>
                  <a:srgbClr val="777777"/>
                </a:solidFill>
              </a:rPr>
              <a:t>2D</a:t>
            </a:r>
          </a:p>
        </p:txBody>
      </p:sp>
      <p:sp>
        <p:nvSpPr>
          <p:cNvPr id="12313" name="Rectangle 37"/>
          <p:cNvSpPr>
            <a:spLocks noChangeArrowheads="1"/>
          </p:cNvSpPr>
          <p:nvPr/>
        </p:nvSpPr>
        <p:spPr bwMode="auto">
          <a:xfrm>
            <a:off x="977900" y="4397375"/>
            <a:ext cx="334963" cy="212725"/>
          </a:xfrm>
          <a:prstGeom prst="rect">
            <a:avLst/>
          </a:prstGeom>
          <a:noFill/>
          <a:ln w="9525">
            <a:noFill/>
            <a:miter lim="800000"/>
            <a:headEnd/>
            <a:tailEnd/>
          </a:ln>
        </p:spPr>
        <p:txBody>
          <a:bodyPr wrap="none" lIns="54000" tIns="0" rIns="54000" bIns="0" anchor="ctr">
            <a:prstTxWarp prst="textNoShape">
              <a:avLst/>
            </a:prstTxWarp>
            <a:spAutoFit/>
          </a:bodyPr>
          <a:lstStyle/>
          <a:p>
            <a:pPr algn="ctr" eaLnBrk="1" hangingPunct="1">
              <a:spcBef>
                <a:spcPct val="0"/>
              </a:spcBef>
            </a:pPr>
            <a:r>
              <a:rPr lang="en-US" sz="1400" b="1">
                <a:solidFill>
                  <a:srgbClr val="777777"/>
                </a:solidFill>
              </a:rPr>
              <a:t>3D</a:t>
            </a:r>
          </a:p>
        </p:txBody>
      </p:sp>
      <p:sp>
        <p:nvSpPr>
          <p:cNvPr id="12314" name="Rectangle 38"/>
          <p:cNvSpPr>
            <a:spLocks noChangeArrowheads="1"/>
          </p:cNvSpPr>
          <p:nvPr/>
        </p:nvSpPr>
        <p:spPr bwMode="auto">
          <a:xfrm>
            <a:off x="2160588" y="3687763"/>
            <a:ext cx="1446212" cy="212725"/>
          </a:xfrm>
          <a:prstGeom prst="rect">
            <a:avLst/>
          </a:prstGeom>
          <a:noFill/>
          <a:ln w="9525">
            <a:noFill/>
            <a:miter lim="800000"/>
            <a:headEnd/>
            <a:tailEnd/>
          </a:ln>
        </p:spPr>
        <p:txBody>
          <a:bodyPr wrap="none" lIns="54000" tIns="0" rIns="54000" bIns="0" anchor="ctr">
            <a:prstTxWarp prst="textNoShape">
              <a:avLst/>
            </a:prstTxWarp>
            <a:spAutoFit/>
          </a:bodyPr>
          <a:lstStyle/>
          <a:p>
            <a:pPr algn="ctr" eaLnBrk="1" hangingPunct="1">
              <a:spcBef>
                <a:spcPct val="0"/>
              </a:spcBef>
            </a:pPr>
            <a:r>
              <a:rPr lang="en-US" sz="1400" b="1">
                <a:solidFill>
                  <a:srgbClr val="777777"/>
                </a:solidFill>
              </a:rPr>
              <a:t>Digital Mock-Up</a:t>
            </a:r>
          </a:p>
        </p:txBody>
      </p:sp>
      <p:sp>
        <p:nvSpPr>
          <p:cNvPr id="12315" name="Rectangle 39"/>
          <p:cNvSpPr>
            <a:spLocks noChangeArrowheads="1"/>
          </p:cNvSpPr>
          <p:nvPr/>
        </p:nvSpPr>
        <p:spPr bwMode="auto">
          <a:xfrm>
            <a:off x="3238500" y="3443288"/>
            <a:ext cx="2795588" cy="212725"/>
          </a:xfrm>
          <a:prstGeom prst="rect">
            <a:avLst/>
          </a:prstGeom>
          <a:noFill/>
          <a:ln w="9525">
            <a:noFill/>
            <a:miter lim="800000"/>
            <a:headEnd/>
            <a:tailEnd/>
          </a:ln>
        </p:spPr>
        <p:txBody>
          <a:bodyPr wrap="none" lIns="54000" tIns="0" rIns="54000" bIns="0" anchor="ctr">
            <a:prstTxWarp prst="textNoShape">
              <a:avLst/>
            </a:prstTxWarp>
            <a:spAutoFit/>
          </a:bodyPr>
          <a:lstStyle/>
          <a:p>
            <a:pPr algn="ctr" eaLnBrk="1" hangingPunct="1">
              <a:spcBef>
                <a:spcPct val="0"/>
              </a:spcBef>
            </a:pPr>
            <a:r>
              <a:rPr lang="en-US" sz="1400" b="1" dirty="0">
                <a:solidFill>
                  <a:srgbClr val="777777"/>
                </a:solidFill>
              </a:rPr>
              <a:t>Product Life Cycle Management</a:t>
            </a:r>
          </a:p>
        </p:txBody>
      </p:sp>
      <p:sp>
        <p:nvSpPr>
          <p:cNvPr id="12316" name="Rectangle 40"/>
          <p:cNvSpPr>
            <a:spLocks noChangeArrowheads="1"/>
          </p:cNvSpPr>
          <p:nvPr/>
        </p:nvSpPr>
        <p:spPr bwMode="auto">
          <a:xfrm>
            <a:off x="5189538" y="1579563"/>
            <a:ext cx="1230312" cy="576262"/>
          </a:xfrm>
          <a:prstGeom prst="rect">
            <a:avLst/>
          </a:prstGeom>
          <a:noFill/>
          <a:ln w="9525">
            <a:noFill/>
            <a:miter lim="800000"/>
            <a:headEnd/>
            <a:tailEnd/>
          </a:ln>
        </p:spPr>
        <p:txBody>
          <a:bodyPr wrap="none" lIns="54000" tIns="0" rIns="54000" bIns="0" anchor="ctr">
            <a:prstTxWarp prst="textNoShape">
              <a:avLst/>
            </a:prstTxWarp>
            <a:spAutoFit/>
          </a:bodyPr>
          <a:lstStyle/>
          <a:p>
            <a:pPr eaLnBrk="1" hangingPunct="1">
              <a:lnSpc>
                <a:spcPct val="90000"/>
              </a:lnSpc>
              <a:spcBef>
                <a:spcPct val="0"/>
              </a:spcBef>
            </a:pPr>
            <a:r>
              <a:rPr lang="en-US" sz="1400" b="1">
                <a:solidFill>
                  <a:srgbClr val="777777"/>
                </a:solidFill>
              </a:rPr>
              <a:t>Collaborative</a:t>
            </a:r>
            <a:br>
              <a:rPr lang="en-US" sz="1400" b="1">
                <a:solidFill>
                  <a:srgbClr val="777777"/>
                </a:solidFill>
              </a:rPr>
            </a:br>
            <a:r>
              <a:rPr lang="en-US" sz="1400" b="1">
                <a:solidFill>
                  <a:srgbClr val="777777"/>
                </a:solidFill>
              </a:rPr>
              <a:t>Business</a:t>
            </a:r>
            <a:br>
              <a:rPr lang="en-US" sz="1400" b="1">
                <a:solidFill>
                  <a:srgbClr val="777777"/>
                </a:solidFill>
              </a:rPr>
            </a:br>
            <a:r>
              <a:rPr lang="en-US" sz="1400" b="1">
                <a:solidFill>
                  <a:srgbClr val="777777"/>
                </a:solidFill>
              </a:rPr>
              <a:t>Process</a:t>
            </a:r>
          </a:p>
        </p:txBody>
      </p:sp>
      <p:sp>
        <p:nvSpPr>
          <p:cNvPr id="12317" name="Rectangle 41"/>
          <p:cNvSpPr>
            <a:spLocks noChangeArrowheads="1"/>
          </p:cNvSpPr>
          <p:nvPr/>
        </p:nvSpPr>
        <p:spPr bwMode="auto">
          <a:xfrm>
            <a:off x="6381750" y="1465263"/>
            <a:ext cx="1014413" cy="384175"/>
          </a:xfrm>
          <a:prstGeom prst="rect">
            <a:avLst/>
          </a:prstGeom>
          <a:noFill/>
          <a:ln w="9525">
            <a:noFill/>
            <a:miter lim="800000"/>
            <a:headEnd/>
            <a:tailEnd/>
          </a:ln>
        </p:spPr>
        <p:txBody>
          <a:bodyPr wrap="none" lIns="54000" tIns="0" rIns="54000" bIns="0" anchor="ctr">
            <a:prstTxWarp prst="textNoShape">
              <a:avLst/>
            </a:prstTxWarp>
            <a:spAutoFit/>
          </a:bodyPr>
          <a:lstStyle/>
          <a:p>
            <a:pPr eaLnBrk="1" hangingPunct="1">
              <a:lnSpc>
                <a:spcPct val="90000"/>
              </a:lnSpc>
              <a:spcBef>
                <a:spcPct val="0"/>
              </a:spcBef>
            </a:pPr>
            <a:r>
              <a:rPr lang="en-US" sz="1400" b="1">
                <a:solidFill>
                  <a:srgbClr val="777777"/>
                </a:solidFill>
              </a:rPr>
              <a:t>Realistic</a:t>
            </a:r>
          </a:p>
          <a:p>
            <a:pPr eaLnBrk="1" hangingPunct="1">
              <a:lnSpc>
                <a:spcPct val="90000"/>
              </a:lnSpc>
              <a:spcBef>
                <a:spcPct val="0"/>
              </a:spcBef>
            </a:pPr>
            <a:r>
              <a:rPr lang="en-US" sz="1400" b="1">
                <a:solidFill>
                  <a:srgbClr val="777777"/>
                </a:solidFill>
              </a:rPr>
              <a:t>Simulation</a:t>
            </a:r>
          </a:p>
        </p:txBody>
      </p:sp>
      <p:sp>
        <p:nvSpPr>
          <p:cNvPr id="12318" name="Rectangle 42"/>
          <p:cNvSpPr>
            <a:spLocks noChangeArrowheads="1"/>
          </p:cNvSpPr>
          <p:nvPr/>
        </p:nvSpPr>
        <p:spPr bwMode="auto">
          <a:xfrm>
            <a:off x="7697788" y="1123950"/>
            <a:ext cx="1054100" cy="384175"/>
          </a:xfrm>
          <a:prstGeom prst="rect">
            <a:avLst/>
          </a:prstGeom>
          <a:noFill/>
          <a:ln w="9525">
            <a:noFill/>
            <a:miter lim="800000"/>
            <a:headEnd/>
            <a:tailEnd/>
          </a:ln>
        </p:spPr>
        <p:txBody>
          <a:bodyPr wrap="none" lIns="54000" tIns="0" rIns="54000" bIns="0" anchor="ctr">
            <a:prstTxWarp prst="textNoShape">
              <a:avLst/>
            </a:prstTxWarp>
            <a:spAutoFit/>
          </a:bodyPr>
          <a:lstStyle/>
          <a:p>
            <a:pPr eaLnBrk="1" hangingPunct="1">
              <a:lnSpc>
                <a:spcPct val="90000"/>
              </a:lnSpc>
              <a:spcBef>
                <a:spcPct val="0"/>
              </a:spcBef>
            </a:pPr>
            <a:r>
              <a:rPr lang="en-US" sz="1400" b="1">
                <a:solidFill>
                  <a:srgbClr val="777777"/>
                </a:solidFill>
              </a:rPr>
              <a:t>Lifelike </a:t>
            </a:r>
          </a:p>
          <a:p>
            <a:pPr eaLnBrk="1" hangingPunct="1">
              <a:lnSpc>
                <a:spcPct val="90000"/>
              </a:lnSpc>
              <a:spcBef>
                <a:spcPct val="0"/>
              </a:spcBef>
            </a:pPr>
            <a:r>
              <a:rPr lang="en-US" sz="1400" b="1">
                <a:solidFill>
                  <a:srgbClr val="777777"/>
                </a:solidFill>
              </a:rPr>
              <a:t>Experience</a:t>
            </a:r>
          </a:p>
        </p:txBody>
      </p:sp>
      <p:sp>
        <p:nvSpPr>
          <p:cNvPr id="12319" name="Text Box 43"/>
          <p:cNvSpPr txBox="1">
            <a:spLocks noChangeArrowheads="1"/>
          </p:cNvSpPr>
          <p:nvPr/>
        </p:nvSpPr>
        <p:spPr bwMode="auto">
          <a:xfrm>
            <a:off x="1433513" y="3703638"/>
            <a:ext cx="214312" cy="304800"/>
          </a:xfrm>
          <a:prstGeom prst="rect">
            <a:avLst/>
          </a:prstGeom>
          <a:solidFill>
            <a:schemeClr val="accent2"/>
          </a:solidFill>
          <a:ln w="9525">
            <a:noFill/>
            <a:miter lim="800000"/>
            <a:headEnd/>
            <a:tailEnd/>
          </a:ln>
        </p:spPr>
        <p:txBody>
          <a:bodyPr wrap="none" lIns="36000" tIns="0" rIns="36000" bIns="0">
            <a:prstTxWarp prst="textNoShape">
              <a:avLst/>
            </a:prstTxWarp>
            <a:spAutoFit/>
          </a:bodyPr>
          <a:lstStyle/>
          <a:p>
            <a:pPr eaLnBrk="1" hangingPunct="1">
              <a:spcBef>
                <a:spcPct val="0"/>
              </a:spcBef>
            </a:pPr>
            <a:r>
              <a:rPr lang="en-US" sz="2000" b="1">
                <a:solidFill>
                  <a:schemeClr val="bg1"/>
                </a:solidFill>
              </a:rPr>
              <a:t>1</a:t>
            </a:r>
          </a:p>
        </p:txBody>
      </p:sp>
      <p:sp>
        <p:nvSpPr>
          <p:cNvPr id="12320" name="Text Box 44"/>
          <p:cNvSpPr txBox="1">
            <a:spLocks noChangeArrowheads="1"/>
          </p:cNvSpPr>
          <p:nvPr/>
        </p:nvSpPr>
        <p:spPr bwMode="auto">
          <a:xfrm>
            <a:off x="2708275" y="3328988"/>
            <a:ext cx="214313" cy="304800"/>
          </a:xfrm>
          <a:prstGeom prst="rect">
            <a:avLst/>
          </a:prstGeom>
          <a:solidFill>
            <a:schemeClr val="accent2"/>
          </a:solidFill>
          <a:ln w="9525">
            <a:noFill/>
            <a:miter lim="800000"/>
            <a:headEnd/>
            <a:tailEnd/>
          </a:ln>
        </p:spPr>
        <p:txBody>
          <a:bodyPr wrap="none" lIns="36000" tIns="0" rIns="36000" bIns="0">
            <a:prstTxWarp prst="textNoShape">
              <a:avLst/>
            </a:prstTxWarp>
            <a:spAutoFit/>
          </a:bodyPr>
          <a:lstStyle/>
          <a:p>
            <a:pPr eaLnBrk="1" hangingPunct="1">
              <a:spcBef>
                <a:spcPct val="0"/>
              </a:spcBef>
            </a:pPr>
            <a:r>
              <a:rPr lang="en-US" sz="2000" b="1">
                <a:solidFill>
                  <a:schemeClr val="bg1"/>
                </a:solidFill>
              </a:rPr>
              <a:t>2</a:t>
            </a:r>
          </a:p>
        </p:txBody>
      </p:sp>
      <p:sp>
        <p:nvSpPr>
          <p:cNvPr id="12321" name="Text Box 45"/>
          <p:cNvSpPr txBox="1">
            <a:spLocks noChangeArrowheads="1"/>
          </p:cNvSpPr>
          <p:nvPr/>
        </p:nvSpPr>
        <p:spPr bwMode="auto">
          <a:xfrm>
            <a:off x="4089400" y="3121025"/>
            <a:ext cx="214313" cy="304800"/>
          </a:xfrm>
          <a:prstGeom prst="rect">
            <a:avLst/>
          </a:prstGeom>
          <a:solidFill>
            <a:schemeClr val="accent2"/>
          </a:solidFill>
          <a:ln w="9525">
            <a:noFill/>
            <a:miter lim="800000"/>
            <a:headEnd/>
            <a:tailEnd/>
          </a:ln>
        </p:spPr>
        <p:txBody>
          <a:bodyPr wrap="none" lIns="36000" tIns="0" rIns="36000" bIns="0">
            <a:prstTxWarp prst="textNoShape">
              <a:avLst/>
            </a:prstTxWarp>
            <a:spAutoFit/>
          </a:bodyPr>
          <a:lstStyle/>
          <a:p>
            <a:pPr eaLnBrk="1" hangingPunct="1">
              <a:spcBef>
                <a:spcPct val="0"/>
              </a:spcBef>
            </a:pPr>
            <a:r>
              <a:rPr lang="en-US" sz="2000" b="1">
                <a:solidFill>
                  <a:schemeClr val="bg1"/>
                </a:solidFill>
              </a:rPr>
              <a:t>3</a:t>
            </a:r>
          </a:p>
        </p:txBody>
      </p:sp>
      <p:sp>
        <p:nvSpPr>
          <p:cNvPr id="12322" name="Text Box 46"/>
          <p:cNvSpPr txBox="1">
            <a:spLocks noChangeArrowheads="1"/>
          </p:cNvSpPr>
          <p:nvPr/>
        </p:nvSpPr>
        <p:spPr bwMode="auto">
          <a:xfrm>
            <a:off x="5284788" y="1219200"/>
            <a:ext cx="214312" cy="304800"/>
          </a:xfrm>
          <a:prstGeom prst="rect">
            <a:avLst/>
          </a:prstGeom>
          <a:solidFill>
            <a:schemeClr val="accent2"/>
          </a:solidFill>
          <a:ln w="9525">
            <a:noFill/>
            <a:miter lim="800000"/>
            <a:headEnd/>
            <a:tailEnd/>
          </a:ln>
        </p:spPr>
        <p:txBody>
          <a:bodyPr wrap="none" lIns="36000" tIns="0" rIns="36000" bIns="0">
            <a:prstTxWarp prst="textNoShape">
              <a:avLst/>
            </a:prstTxWarp>
            <a:spAutoFit/>
          </a:bodyPr>
          <a:lstStyle/>
          <a:p>
            <a:pPr eaLnBrk="1" hangingPunct="1">
              <a:spcBef>
                <a:spcPct val="0"/>
              </a:spcBef>
            </a:pPr>
            <a:r>
              <a:rPr lang="en-US" sz="2000" b="1">
                <a:solidFill>
                  <a:schemeClr val="bg1"/>
                </a:solidFill>
              </a:rPr>
              <a:t>4</a:t>
            </a:r>
          </a:p>
        </p:txBody>
      </p:sp>
      <p:sp>
        <p:nvSpPr>
          <p:cNvPr id="12323" name="Text Box 47"/>
          <p:cNvSpPr txBox="1">
            <a:spLocks noChangeArrowheads="1"/>
          </p:cNvSpPr>
          <p:nvPr/>
        </p:nvSpPr>
        <p:spPr bwMode="auto">
          <a:xfrm>
            <a:off x="6465888" y="1119188"/>
            <a:ext cx="214312" cy="304800"/>
          </a:xfrm>
          <a:prstGeom prst="rect">
            <a:avLst/>
          </a:prstGeom>
          <a:solidFill>
            <a:schemeClr val="accent2"/>
          </a:solidFill>
          <a:ln w="9525">
            <a:noFill/>
            <a:miter lim="800000"/>
            <a:headEnd/>
            <a:tailEnd/>
          </a:ln>
        </p:spPr>
        <p:txBody>
          <a:bodyPr wrap="none" lIns="36000" tIns="0" rIns="36000" bIns="0">
            <a:prstTxWarp prst="textNoShape">
              <a:avLst/>
            </a:prstTxWarp>
            <a:spAutoFit/>
          </a:bodyPr>
          <a:lstStyle/>
          <a:p>
            <a:pPr eaLnBrk="1" hangingPunct="1">
              <a:spcBef>
                <a:spcPct val="0"/>
              </a:spcBef>
            </a:pPr>
            <a:r>
              <a:rPr lang="en-US" sz="2000" b="1">
                <a:solidFill>
                  <a:schemeClr val="bg1"/>
                </a:solidFill>
              </a:rPr>
              <a:t>5</a:t>
            </a:r>
          </a:p>
        </p:txBody>
      </p:sp>
      <p:sp>
        <p:nvSpPr>
          <p:cNvPr id="12324" name="Text Box 48"/>
          <p:cNvSpPr txBox="1">
            <a:spLocks noChangeArrowheads="1"/>
          </p:cNvSpPr>
          <p:nvPr/>
        </p:nvSpPr>
        <p:spPr bwMode="auto">
          <a:xfrm>
            <a:off x="7710488" y="766763"/>
            <a:ext cx="214312" cy="304800"/>
          </a:xfrm>
          <a:prstGeom prst="rect">
            <a:avLst/>
          </a:prstGeom>
          <a:solidFill>
            <a:schemeClr val="accent2"/>
          </a:solidFill>
          <a:ln w="9525">
            <a:noFill/>
            <a:miter lim="800000"/>
            <a:headEnd/>
            <a:tailEnd/>
          </a:ln>
        </p:spPr>
        <p:txBody>
          <a:bodyPr wrap="none" lIns="36000" tIns="0" rIns="36000" bIns="0">
            <a:prstTxWarp prst="textNoShape">
              <a:avLst/>
            </a:prstTxWarp>
            <a:spAutoFit/>
          </a:bodyPr>
          <a:lstStyle/>
          <a:p>
            <a:pPr eaLnBrk="1" hangingPunct="1">
              <a:spcBef>
                <a:spcPct val="0"/>
              </a:spcBef>
            </a:pPr>
            <a:r>
              <a:rPr lang="en-US" sz="2000" b="1">
                <a:solidFill>
                  <a:schemeClr val="bg1"/>
                </a:solidFill>
              </a:rPr>
              <a:t>6</a:t>
            </a:r>
          </a:p>
        </p:txBody>
      </p:sp>
      <p:sp>
        <p:nvSpPr>
          <p:cNvPr id="12325" name="Arc 49"/>
          <p:cNvSpPr>
            <a:spLocks/>
          </p:cNvSpPr>
          <p:nvPr/>
        </p:nvSpPr>
        <p:spPr bwMode="auto">
          <a:xfrm rot="-8447725">
            <a:off x="835025" y="4765675"/>
            <a:ext cx="376238" cy="37623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accent2"/>
            </a:solidFill>
            <a:round/>
            <a:headEnd/>
            <a:tailEnd/>
          </a:ln>
        </p:spPr>
        <p:txBody>
          <a:bodyPr wrap="none" anchor="ctr">
            <a:prstTxWarp prst="textNoShape">
              <a:avLst/>
            </a:prstTxWarp>
          </a:bodyPr>
          <a:lstStyle/>
          <a:p>
            <a:endParaRPr lang="en-US"/>
          </a:p>
        </p:txBody>
      </p:sp>
      <p:sp>
        <p:nvSpPr>
          <p:cNvPr id="12326" name="Oval 50"/>
          <p:cNvSpPr>
            <a:spLocks noChangeArrowheads="1"/>
          </p:cNvSpPr>
          <p:nvPr/>
        </p:nvSpPr>
        <p:spPr bwMode="auto">
          <a:xfrm>
            <a:off x="5383213" y="4648200"/>
            <a:ext cx="149225" cy="146050"/>
          </a:xfrm>
          <a:prstGeom prst="ellipse">
            <a:avLst/>
          </a:prstGeom>
          <a:solidFill>
            <a:schemeClr val="accent2"/>
          </a:solidFill>
          <a:ln w="9525">
            <a:noFill/>
            <a:round/>
            <a:headEnd/>
            <a:tailEnd/>
          </a:ln>
        </p:spPr>
        <p:txBody>
          <a:bodyPr wrap="none" anchor="ctr">
            <a:prstTxWarp prst="textNoShape">
              <a:avLst/>
            </a:prstTxWarp>
          </a:bodyPr>
          <a:lstStyle/>
          <a:p>
            <a:endParaRPr lang="en-US"/>
          </a:p>
        </p:txBody>
      </p:sp>
      <p:sp>
        <p:nvSpPr>
          <p:cNvPr id="12327" name="Oval 51"/>
          <p:cNvSpPr>
            <a:spLocks noChangeArrowheads="1"/>
          </p:cNvSpPr>
          <p:nvPr/>
        </p:nvSpPr>
        <p:spPr bwMode="auto">
          <a:xfrm>
            <a:off x="7770813" y="3438525"/>
            <a:ext cx="149225" cy="146050"/>
          </a:xfrm>
          <a:prstGeom prst="ellipse">
            <a:avLst/>
          </a:prstGeom>
          <a:solidFill>
            <a:schemeClr val="accent2"/>
          </a:solidFill>
          <a:ln w="9525">
            <a:noFill/>
            <a:round/>
            <a:headEnd/>
            <a:tailEnd/>
          </a:ln>
        </p:spPr>
        <p:txBody>
          <a:bodyPr wrap="none" anchor="ctr">
            <a:prstTxWarp prst="textNoShape">
              <a:avLst/>
            </a:prstTxWarp>
          </a:bodyPr>
          <a:lstStyle/>
          <a:p>
            <a:endParaRPr lang="en-US"/>
          </a:p>
        </p:txBody>
      </p:sp>
      <p:pic>
        <p:nvPicPr>
          <p:cNvPr id="12328" name="Picture 52"/>
          <p:cNvPicPr>
            <a:picLocks noChangeAspect="1" noChangeArrowheads="1"/>
          </p:cNvPicPr>
          <p:nvPr/>
        </p:nvPicPr>
        <p:blipFill>
          <a:blip r:embed="rId4"/>
          <a:srcRect l="89461" b="85803"/>
          <a:stretch>
            <a:fillRect/>
          </a:stretch>
        </p:blipFill>
        <p:spPr bwMode="auto">
          <a:xfrm>
            <a:off x="6678613" y="2800350"/>
            <a:ext cx="1036637" cy="368300"/>
          </a:xfrm>
          <a:prstGeom prst="rect">
            <a:avLst/>
          </a:prstGeom>
          <a:noFill/>
          <a:ln w="9525">
            <a:noFill/>
            <a:miter lim="800000"/>
            <a:headEnd/>
            <a:tailEnd/>
          </a:ln>
        </p:spPr>
      </p:pic>
      <p:pic>
        <p:nvPicPr>
          <p:cNvPr id="12329" name="Picture 53"/>
          <p:cNvPicPr>
            <a:picLocks noChangeAspect="1" noChangeArrowheads="1"/>
          </p:cNvPicPr>
          <p:nvPr/>
        </p:nvPicPr>
        <p:blipFill>
          <a:blip r:embed="rId4"/>
          <a:srcRect l="66156" t="27438" r="28273" b="49644"/>
          <a:stretch>
            <a:fillRect/>
          </a:stretch>
        </p:blipFill>
        <p:spPr bwMode="auto">
          <a:xfrm rot="-633073">
            <a:off x="6451600" y="2733675"/>
            <a:ext cx="252413" cy="511175"/>
          </a:xfrm>
          <a:prstGeom prst="rect">
            <a:avLst/>
          </a:prstGeom>
          <a:noFill/>
          <a:ln w="9525">
            <a:noFill/>
            <a:miter lim="800000"/>
            <a:headEnd/>
            <a:tailEnd/>
          </a:ln>
        </p:spPr>
      </p:pic>
      <p:pic>
        <p:nvPicPr>
          <p:cNvPr id="12330" name="Picture 54"/>
          <p:cNvPicPr>
            <a:picLocks noChangeAspect="1" noChangeArrowheads="1"/>
          </p:cNvPicPr>
          <p:nvPr/>
        </p:nvPicPr>
        <p:blipFill>
          <a:blip r:embed="rId4"/>
          <a:srcRect l="89461" b="85803"/>
          <a:stretch>
            <a:fillRect/>
          </a:stretch>
        </p:blipFill>
        <p:spPr bwMode="auto">
          <a:xfrm>
            <a:off x="7812088" y="2457450"/>
            <a:ext cx="1036637" cy="368300"/>
          </a:xfrm>
          <a:prstGeom prst="rect">
            <a:avLst/>
          </a:prstGeom>
          <a:noFill/>
          <a:ln w="9525">
            <a:noFill/>
            <a:miter lim="800000"/>
            <a:headEnd/>
            <a:tailEnd/>
          </a:ln>
        </p:spPr>
      </p:pic>
      <p:pic>
        <p:nvPicPr>
          <p:cNvPr id="12331" name="Picture 55"/>
          <p:cNvPicPr>
            <a:picLocks noChangeAspect="1" noChangeArrowheads="1"/>
          </p:cNvPicPr>
          <p:nvPr/>
        </p:nvPicPr>
        <p:blipFill>
          <a:blip r:embed="rId4"/>
          <a:srcRect l="66156" t="27438" r="28273" b="49644"/>
          <a:stretch>
            <a:fillRect/>
          </a:stretch>
        </p:blipFill>
        <p:spPr bwMode="auto">
          <a:xfrm rot="-633073">
            <a:off x="7585075" y="2390775"/>
            <a:ext cx="252413" cy="511175"/>
          </a:xfrm>
          <a:prstGeom prst="rect">
            <a:avLst/>
          </a:prstGeom>
          <a:noFill/>
          <a:ln w="9525">
            <a:noFill/>
            <a:miter lim="800000"/>
            <a:headEnd/>
            <a:tailEnd/>
          </a:ln>
        </p:spPr>
      </p:pic>
      <p:sp>
        <p:nvSpPr>
          <p:cNvPr id="12332" name="Text Box 6"/>
          <p:cNvSpPr txBox="1">
            <a:spLocks noChangeArrowheads="1"/>
          </p:cNvSpPr>
          <p:nvPr/>
        </p:nvSpPr>
        <p:spPr bwMode="auto">
          <a:xfrm>
            <a:off x="746125" y="2400300"/>
            <a:ext cx="3402013" cy="482600"/>
          </a:xfrm>
          <a:prstGeom prst="rect">
            <a:avLst/>
          </a:prstGeom>
          <a:noFill/>
          <a:ln w="9525">
            <a:noFill/>
            <a:miter lim="800000"/>
            <a:headEnd/>
            <a:tailEnd/>
          </a:ln>
        </p:spPr>
        <p:txBody>
          <a:bodyPr lIns="90000" tIns="46800" rIns="36000" bIns="46800">
            <a:prstTxWarp prst="textNoShape">
              <a:avLst/>
            </a:prstTxWarp>
            <a:spAutoFit/>
          </a:bodyPr>
          <a:lstStyle/>
          <a:p>
            <a:pPr marL="112713" indent="-112713">
              <a:lnSpc>
                <a:spcPct val="80000"/>
              </a:lnSpc>
              <a:buFontTx/>
              <a:buChar char="•"/>
            </a:pPr>
            <a:r>
              <a:rPr lang="en-US" sz="1600" b="1" i="1">
                <a:solidFill>
                  <a:srgbClr val="3333CC"/>
                </a:solidFill>
              </a:rPr>
              <a:t> Intellectual Property for PLM</a:t>
            </a:r>
            <a:br>
              <a:rPr lang="en-US" sz="1600" b="1" i="1">
                <a:solidFill>
                  <a:srgbClr val="3333CC"/>
                </a:solidFill>
              </a:rPr>
            </a:br>
            <a:r>
              <a:rPr lang="en-US" sz="1600" b="1" i="1">
                <a:solidFill>
                  <a:srgbClr val="3333CC"/>
                </a:solidFill>
              </a:rPr>
              <a:t>(Modeling &amp; Simulation)</a:t>
            </a:r>
          </a:p>
        </p:txBody>
      </p:sp>
      <p:sp>
        <p:nvSpPr>
          <p:cNvPr id="12333" name="Text Box 7"/>
          <p:cNvSpPr txBox="1">
            <a:spLocks noChangeArrowheads="1"/>
          </p:cNvSpPr>
          <p:nvPr/>
        </p:nvSpPr>
        <p:spPr bwMode="auto">
          <a:xfrm>
            <a:off x="719138" y="1679575"/>
            <a:ext cx="3852862" cy="287338"/>
          </a:xfrm>
          <a:prstGeom prst="rect">
            <a:avLst/>
          </a:prstGeom>
          <a:noFill/>
          <a:ln w="9525">
            <a:noFill/>
            <a:miter lim="800000"/>
            <a:headEnd/>
            <a:tailEnd/>
          </a:ln>
        </p:spPr>
        <p:txBody>
          <a:bodyPr lIns="90000" tIns="46800" rIns="36000" bIns="46800">
            <a:prstTxWarp prst="textNoShape">
              <a:avLst/>
            </a:prstTxWarp>
            <a:spAutoFit/>
          </a:bodyPr>
          <a:lstStyle/>
          <a:p>
            <a:pPr>
              <a:lnSpc>
                <a:spcPct val="80000"/>
              </a:lnSpc>
              <a:buFontTx/>
              <a:buChar char="•"/>
            </a:pPr>
            <a:r>
              <a:rPr lang="en-US" sz="1600" b="1" i="1">
                <a:solidFill>
                  <a:srgbClr val="FF9900"/>
                </a:solidFill>
              </a:rPr>
              <a:t> Social Design</a:t>
            </a:r>
            <a:endParaRPr lang="en-US" sz="1600" i="1">
              <a:solidFill>
                <a:srgbClr val="FF9900"/>
              </a:solidFill>
            </a:endParaRPr>
          </a:p>
        </p:txBody>
      </p:sp>
      <p:sp>
        <p:nvSpPr>
          <p:cNvPr id="12334" name="Text Box 8"/>
          <p:cNvSpPr txBox="1">
            <a:spLocks noChangeArrowheads="1"/>
          </p:cNvSpPr>
          <p:nvPr/>
        </p:nvSpPr>
        <p:spPr bwMode="auto">
          <a:xfrm>
            <a:off x="719138" y="2085975"/>
            <a:ext cx="3533775" cy="287338"/>
          </a:xfrm>
          <a:prstGeom prst="rect">
            <a:avLst/>
          </a:prstGeom>
          <a:noFill/>
          <a:ln w="9525">
            <a:noFill/>
            <a:miter lim="800000"/>
            <a:headEnd/>
            <a:tailEnd/>
          </a:ln>
        </p:spPr>
        <p:txBody>
          <a:bodyPr lIns="90000" tIns="46800" rIns="36000" bIns="46800">
            <a:prstTxWarp prst="textNoShape">
              <a:avLst/>
            </a:prstTxWarp>
            <a:spAutoFit/>
          </a:bodyPr>
          <a:lstStyle/>
          <a:p>
            <a:pPr>
              <a:lnSpc>
                <a:spcPct val="80000"/>
              </a:lnSpc>
              <a:buFontTx/>
              <a:buChar char="•"/>
            </a:pPr>
            <a:r>
              <a:rPr lang="en-US" sz="1600" b="1" i="1">
                <a:solidFill>
                  <a:srgbClr val="5F5F5F"/>
                </a:solidFill>
              </a:rPr>
              <a:t> Global Collaborative Innovation</a:t>
            </a:r>
            <a:endParaRPr lang="en-US" sz="1200" i="1">
              <a:solidFill>
                <a:srgbClr val="5F5F5F"/>
              </a:solidFill>
            </a:endParaRPr>
          </a:p>
        </p:txBody>
      </p:sp>
      <p:sp>
        <p:nvSpPr>
          <p:cNvPr id="12335" name="Text Box 59"/>
          <p:cNvSpPr txBox="1">
            <a:spLocks noChangeArrowheads="1"/>
          </p:cNvSpPr>
          <p:nvPr/>
        </p:nvSpPr>
        <p:spPr bwMode="auto">
          <a:xfrm>
            <a:off x="7240588" y="3733800"/>
            <a:ext cx="1522412" cy="381000"/>
          </a:xfrm>
          <a:prstGeom prst="rect">
            <a:avLst/>
          </a:prstGeom>
          <a:solidFill>
            <a:schemeClr val="bg1">
              <a:alpha val="70979"/>
            </a:schemeClr>
          </a:solidFill>
          <a:ln w="9525">
            <a:noFill/>
            <a:miter lim="800000"/>
            <a:headEnd/>
            <a:tailEnd/>
          </a:ln>
        </p:spPr>
        <p:txBody>
          <a:bodyPr>
            <a:prstTxWarp prst="textNoShape">
              <a:avLst/>
            </a:prstTxWarp>
            <a:spAutoFit/>
          </a:bodyPr>
          <a:lstStyle/>
          <a:p>
            <a:pPr algn="ctr" eaLnBrk="1" hangingPunct="1">
              <a:spcBef>
                <a:spcPct val="0"/>
              </a:spcBef>
            </a:pPr>
            <a:r>
              <a:rPr lang="en-US" sz="2800" b="1" baseline="30000">
                <a:solidFill>
                  <a:srgbClr val="000099"/>
                </a:solidFill>
              </a:rPr>
              <a:t>PLM 2.0</a:t>
            </a:r>
          </a:p>
        </p:txBody>
      </p:sp>
      <p:sp>
        <p:nvSpPr>
          <p:cNvPr id="12336" name="Text Box 60"/>
          <p:cNvSpPr txBox="1">
            <a:spLocks noChangeArrowheads="1"/>
          </p:cNvSpPr>
          <p:nvPr/>
        </p:nvSpPr>
        <p:spPr bwMode="auto">
          <a:xfrm>
            <a:off x="5073650" y="4938713"/>
            <a:ext cx="1096963" cy="381000"/>
          </a:xfrm>
          <a:prstGeom prst="rect">
            <a:avLst/>
          </a:prstGeom>
          <a:noFill/>
          <a:ln w="9525">
            <a:noFill/>
            <a:miter lim="800000"/>
            <a:headEnd/>
            <a:tailEnd/>
          </a:ln>
        </p:spPr>
        <p:txBody>
          <a:bodyPr wrap="none">
            <a:prstTxWarp prst="textNoShape">
              <a:avLst/>
            </a:prstTxWarp>
            <a:spAutoFit/>
          </a:bodyPr>
          <a:lstStyle/>
          <a:p>
            <a:pPr eaLnBrk="1" hangingPunct="1">
              <a:spcBef>
                <a:spcPct val="0"/>
              </a:spcBef>
            </a:pPr>
            <a:r>
              <a:rPr lang="en-US" sz="2800" b="1" baseline="30000">
                <a:solidFill>
                  <a:srgbClr val="000099"/>
                </a:solidFill>
              </a:rPr>
              <a:t>PLM 1.0</a:t>
            </a:r>
          </a:p>
        </p:txBody>
      </p:sp>
      <p:sp>
        <p:nvSpPr>
          <p:cNvPr id="12337" name="Text Box 61"/>
          <p:cNvSpPr txBox="1">
            <a:spLocks noChangeArrowheads="1"/>
          </p:cNvSpPr>
          <p:nvPr/>
        </p:nvSpPr>
        <p:spPr bwMode="auto">
          <a:xfrm>
            <a:off x="2797175" y="5715000"/>
            <a:ext cx="493713" cy="381000"/>
          </a:xfrm>
          <a:prstGeom prst="rect">
            <a:avLst/>
          </a:prstGeom>
          <a:noFill/>
          <a:ln w="9525">
            <a:noFill/>
            <a:miter lim="800000"/>
            <a:headEnd/>
            <a:tailEnd/>
          </a:ln>
        </p:spPr>
        <p:txBody>
          <a:bodyPr wrap="none">
            <a:prstTxWarp prst="textNoShape">
              <a:avLst/>
            </a:prstTxWarp>
            <a:spAutoFit/>
          </a:bodyPr>
          <a:lstStyle/>
          <a:p>
            <a:pPr eaLnBrk="1" hangingPunct="1">
              <a:spcBef>
                <a:spcPct val="0"/>
              </a:spcBef>
            </a:pPr>
            <a:r>
              <a:rPr lang="en-US" sz="2800" b="1" baseline="30000">
                <a:solidFill>
                  <a:srgbClr val="000099"/>
                </a:solidFill>
              </a:rPr>
              <a:t>3D</a:t>
            </a:r>
          </a:p>
        </p:txBody>
      </p:sp>
      <p:sp>
        <p:nvSpPr>
          <p:cNvPr id="12338" name="Text Box 62"/>
          <p:cNvSpPr txBox="1">
            <a:spLocks noChangeArrowheads="1"/>
          </p:cNvSpPr>
          <p:nvPr/>
        </p:nvSpPr>
        <p:spPr bwMode="auto">
          <a:xfrm>
            <a:off x="396875" y="1352550"/>
            <a:ext cx="2884488" cy="381000"/>
          </a:xfrm>
          <a:prstGeom prst="rect">
            <a:avLst/>
          </a:prstGeom>
          <a:noFill/>
          <a:ln w="9525">
            <a:noFill/>
            <a:miter lim="800000"/>
            <a:headEnd/>
            <a:tailEnd/>
          </a:ln>
        </p:spPr>
        <p:txBody>
          <a:bodyPr wrap="none">
            <a:prstTxWarp prst="textNoShape">
              <a:avLst/>
            </a:prstTxWarp>
            <a:spAutoFit/>
          </a:bodyPr>
          <a:lstStyle/>
          <a:p>
            <a:pPr eaLnBrk="1" hangingPunct="1">
              <a:spcBef>
                <a:spcPct val="0"/>
              </a:spcBef>
            </a:pPr>
            <a:r>
              <a:rPr lang="en-US" sz="2800" b="1" baseline="30000">
                <a:solidFill>
                  <a:srgbClr val="000066"/>
                </a:solidFill>
              </a:rPr>
              <a:t>Using the </a:t>
            </a:r>
            <a:r>
              <a:rPr lang="en-US" sz="2800" b="1" baseline="30000">
                <a:solidFill>
                  <a:srgbClr val="006600"/>
                </a:solidFill>
              </a:rPr>
              <a:t>3D</a:t>
            </a:r>
            <a:r>
              <a:rPr lang="en-US" sz="2800" b="1" baseline="30000">
                <a:solidFill>
                  <a:srgbClr val="000066"/>
                </a:solidFill>
              </a:rPr>
              <a:t> Media for:</a:t>
            </a:r>
          </a:p>
        </p:txBody>
      </p:sp>
      <p:sp>
        <p:nvSpPr>
          <p:cNvPr id="12339" name="Freeform 63"/>
          <p:cNvSpPr>
            <a:spLocks/>
          </p:cNvSpPr>
          <p:nvPr/>
        </p:nvSpPr>
        <p:spPr bwMode="auto">
          <a:xfrm rot="10800000">
            <a:off x="1828800" y="5181600"/>
            <a:ext cx="3276600" cy="1089025"/>
          </a:xfrm>
          <a:custGeom>
            <a:avLst/>
            <a:gdLst>
              <a:gd name="T0" fmla="*/ 0 w 4136"/>
              <a:gd name="T1" fmla="*/ 2147483647 h 2229"/>
              <a:gd name="T2" fmla="*/ 2147483647 w 4136"/>
              <a:gd name="T3" fmla="*/ 0 h 2229"/>
              <a:gd name="T4" fmla="*/ 0 60000 65536"/>
              <a:gd name="T5" fmla="*/ 0 60000 65536"/>
              <a:gd name="T6" fmla="*/ 0 w 4136"/>
              <a:gd name="T7" fmla="*/ 0 h 2229"/>
              <a:gd name="T8" fmla="*/ 4136 w 4136"/>
              <a:gd name="T9" fmla="*/ 2229 h 2229"/>
            </a:gdLst>
            <a:ahLst/>
            <a:cxnLst>
              <a:cxn ang="T4">
                <a:pos x="T0" y="T1"/>
              </a:cxn>
              <a:cxn ang="T5">
                <a:pos x="T2" y="T3"/>
              </a:cxn>
            </a:cxnLst>
            <a:rect l="T6" t="T7" r="T8" b="T9"/>
            <a:pathLst>
              <a:path w="4136" h="2229">
                <a:moveTo>
                  <a:pt x="0" y="2229"/>
                </a:moveTo>
                <a:cubicBezTo>
                  <a:pt x="1452" y="2033"/>
                  <a:pt x="3099" y="1693"/>
                  <a:pt x="4136" y="0"/>
                </a:cubicBezTo>
              </a:path>
            </a:pathLst>
          </a:custGeom>
          <a:noFill/>
          <a:ln w="28575">
            <a:solidFill>
              <a:schemeClr val="accent2"/>
            </a:solidFill>
            <a:round/>
            <a:headEnd/>
            <a:tailEnd/>
          </a:ln>
        </p:spPr>
        <p:txBody>
          <a:bodyPr>
            <a:prstTxWarp prst="textNoShape">
              <a:avLst/>
            </a:prstTxWarp>
          </a:bodyPr>
          <a:lstStyle/>
          <a:p>
            <a:endParaRPr lang="en-US"/>
          </a:p>
        </p:txBody>
      </p:sp>
      <p:sp>
        <p:nvSpPr>
          <p:cNvPr id="12340" name="Oval 64"/>
          <p:cNvSpPr>
            <a:spLocks noChangeArrowheads="1"/>
          </p:cNvSpPr>
          <p:nvPr/>
        </p:nvSpPr>
        <p:spPr bwMode="auto">
          <a:xfrm>
            <a:off x="2952750" y="5457825"/>
            <a:ext cx="149225" cy="146050"/>
          </a:xfrm>
          <a:prstGeom prst="ellipse">
            <a:avLst/>
          </a:prstGeom>
          <a:solidFill>
            <a:schemeClr val="accent2"/>
          </a:solidFill>
          <a:ln w="9525">
            <a:noFill/>
            <a:round/>
            <a:headEnd/>
            <a:tailEnd/>
          </a:ln>
        </p:spPr>
        <p:txBody>
          <a:bodyPr wrap="none" anchor="ctr">
            <a:prstTxWarp prst="textNoShape">
              <a:avLst/>
            </a:prstTxWarp>
          </a:bodyPr>
          <a:lstStyle/>
          <a:p>
            <a:endParaRPr lang="en-US"/>
          </a:p>
        </p:txBody>
      </p:sp>
      <p:sp>
        <p:nvSpPr>
          <p:cNvPr id="12341" name="Freeform 65"/>
          <p:cNvSpPr>
            <a:spLocks/>
          </p:cNvSpPr>
          <p:nvPr/>
        </p:nvSpPr>
        <p:spPr bwMode="auto">
          <a:xfrm rot="10548905">
            <a:off x="3579813" y="4433888"/>
            <a:ext cx="5257800" cy="784225"/>
          </a:xfrm>
          <a:custGeom>
            <a:avLst/>
            <a:gdLst>
              <a:gd name="T0" fmla="*/ 0 w 4136"/>
              <a:gd name="T1" fmla="*/ 2147483647 h 2229"/>
              <a:gd name="T2" fmla="*/ 2147483647 w 4136"/>
              <a:gd name="T3" fmla="*/ 0 h 2229"/>
              <a:gd name="T4" fmla="*/ 0 60000 65536"/>
              <a:gd name="T5" fmla="*/ 0 60000 65536"/>
              <a:gd name="T6" fmla="*/ 0 w 4136"/>
              <a:gd name="T7" fmla="*/ 0 h 2229"/>
              <a:gd name="T8" fmla="*/ 4136 w 4136"/>
              <a:gd name="T9" fmla="*/ 2229 h 2229"/>
            </a:gdLst>
            <a:ahLst/>
            <a:cxnLst>
              <a:cxn ang="T4">
                <a:pos x="T0" y="T1"/>
              </a:cxn>
              <a:cxn ang="T5">
                <a:pos x="T2" y="T3"/>
              </a:cxn>
            </a:cxnLst>
            <a:rect l="T6" t="T7" r="T8" b="T9"/>
            <a:pathLst>
              <a:path w="4136" h="2229">
                <a:moveTo>
                  <a:pt x="0" y="2229"/>
                </a:moveTo>
                <a:cubicBezTo>
                  <a:pt x="1452" y="2033"/>
                  <a:pt x="3099" y="1693"/>
                  <a:pt x="4136" y="0"/>
                </a:cubicBezTo>
              </a:path>
            </a:pathLst>
          </a:custGeom>
          <a:noFill/>
          <a:ln w="28575">
            <a:solidFill>
              <a:schemeClr val="accent2"/>
            </a:solidFill>
            <a:round/>
            <a:headEnd/>
            <a:tailEnd/>
          </a:ln>
        </p:spPr>
        <p:txBody>
          <a:bodyPr>
            <a:prstTxWarp prst="textNoShape">
              <a:avLst/>
            </a:prstTxWarp>
          </a:bodyPr>
          <a:lstStyle/>
          <a:p>
            <a:endParaRPr lang="en-US"/>
          </a:p>
        </p:txBody>
      </p:sp>
      <p:sp>
        <p:nvSpPr>
          <p:cNvPr id="12342" name="Freeform 66"/>
          <p:cNvSpPr>
            <a:spLocks/>
          </p:cNvSpPr>
          <p:nvPr/>
        </p:nvSpPr>
        <p:spPr bwMode="auto">
          <a:xfrm rot="9772690">
            <a:off x="5984875" y="3581400"/>
            <a:ext cx="2930525" cy="631825"/>
          </a:xfrm>
          <a:custGeom>
            <a:avLst/>
            <a:gdLst>
              <a:gd name="T0" fmla="*/ 0 w 4136"/>
              <a:gd name="T1" fmla="*/ 2147483647 h 2229"/>
              <a:gd name="T2" fmla="*/ 2147483647 w 4136"/>
              <a:gd name="T3" fmla="*/ 0 h 2229"/>
              <a:gd name="T4" fmla="*/ 0 60000 65536"/>
              <a:gd name="T5" fmla="*/ 0 60000 65536"/>
              <a:gd name="T6" fmla="*/ 0 w 4136"/>
              <a:gd name="T7" fmla="*/ 0 h 2229"/>
              <a:gd name="T8" fmla="*/ 4136 w 4136"/>
              <a:gd name="T9" fmla="*/ 2229 h 2229"/>
            </a:gdLst>
            <a:ahLst/>
            <a:cxnLst>
              <a:cxn ang="T4">
                <a:pos x="T0" y="T1"/>
              </a:cxn>
              <a:cxn ang="T5">
                <a:pos x="T2" y="T3"/>
              </a:cxn>
            </a:cxnLst>
            <a:rect l="T6" t="T7" r="T8" b="T9"/>
            <a:pathLst>
              <a:path w="4136" h="2229">
                <a:moveTo>
                  <a:pt x="0" y="2229"/>
                </a:moveTo>
                <a:cubicBezTo>
                  <a:pt x="1452" y="2033"/>
                  <a:pt x="3099" y="1693"/>
                  <a:pt x="4136" y="0"/>
                </a:cubicBezTo>
              </a:path>
            </a:pathLst>
          </a:custGeom>
          <a:noFill/>
          <a:ln w="28575">
            <a:solidFill>
              <a:schemeClr val="accent2"/>
            </a:solidFill>
            <a:round/>
            <a:headEnd/>
            <a:tailEnd/>
          </a:ln>
        </p:spPr>
        <p:txBody>
          <a:bodyPr>
            <a:prstTxWarp prst="textNoShape">
              <a:avLst/>
            </a:prstTxWarp>
          </a:bodyPr>
          <a:lstStyle/>
          <a:p>
            <a:endParaRPr lang="en-US"/>
          </a:p>
        </p:txBody>
      </p:sp>
      <p:sp>
        <p:nvSpPr>
          <p:cNvPr id="12343" name="Line 67"/>
          <p:cNvSpPr>
            <a:spLocks noChangeShapeType="1"/>
          </p:cNvSpPr>
          <p:nvPr/>
        </p:nvSpPr>
        <p:spPr bwMode="auto">
          <a:xfrm flipV="1">
            <a:off x="8839200" y="2667000"/>
            <a:ext cx="0" cy="3581400"/>
          </a:xfrm>
          <a:prstGeom prst="line">
            <a:avLst/>
          </a:prstGeom>
          <a:noFill/>
          <a:ln w="28575">
            <a:solidFill>
              <a:schemeClr val="accent2"/>
            </a:solidFill>
            <a:round/>
            <a:headEnd/>
            <a:tailEnd type="triangle" w="med" len="med"/>
          </a:ln>
        </p:spPr>
        <p:txBody>
          <a:bodyPr>
            <a:prstTxWarp prst="textNoShape">
              <a:avLst/>
            </a:prstTxWarp>
          </a:bodyPr>
          <a:lstStyle/>
          <a:p>
            <a:endParaRPr lang="en-US"/>
          </a:p>
        </p:txBody>
      </p:sp>
      <p:sp>
        <p:nvSpPr>
          <p:cNvPr id="12344" name="Text Box 68"/>
          <p:cNvSpPr txBox="1">
            <a:spLocks noChangeArrowheads="1"/>
          </p:cNvSpPr>
          <p:nvPr/>
        </p:nvSpPr>
        <p:spPr bwMode="auto">
          <a:xfrm>
            <a:off x="7848600" y="5249863"/>
            <a:ext cx="1295400" cy="639762"/>
          </a:xfrm>
          <a:prstGeom prst="rect">
            <a:avLst/>
          </a:prstGeom>
          <a:solidFill>
            <a:schemeClr val="bg1">
              <a:alpha val="70195"/>
            </a:schemeClr>
          </a:solidFill>
          <a:ln w="9525">
            <a:noFill/>
            <a:miter lim="800000"/>
            <a:headEnd/>
            <a:tailEnd/>
          </a:ln>
        </p:spPr>
        <p:txBody>
          <a:bodyPr>
            <a:prstTxWarp prst="textNoShape">
              <a:avLst/>
            </a:prstTxWarp>
            <a:spAutoFit/>
          </a:bodyPr>
          <a:lstStyle/>
          <a:p>
            <a:pPr algn="r">
              <a:spcBef>
                <a:spcPct val="0"/>
              </a:spcBef>
            </a:pPr>
            <a:r>
              <a:rPr lang="en-US" sz="1200" b="1" i="1">
                <a:solidFill>
                  <a:srgbClr val="3333CC"/>
                </a:solidFill>
              </a:rPr>
              <a:t>Progress </a:t>
            </a:r>
          </a:p>
          <a:p>
            <a:pPr algn="r">
              <a:spcBef>
                <a:spcPct val="0"/>
              </a:spcBef>
            </a:pPr>
            <a:r>
              <a:rPr lang="en-US" sz="1200" b="1" i="1">
                <a:solidFill>
                  <a:srgbClr val="3333CC"/>
                </a:solidFill>
              </a:rPr>
              <a:t>of Virtual Knowledge</a:t>
            </a:r>
          </a:p>
        </p:txBody>
      </p:sp>
      <p:sp>
        <p:nvSpPr>
          <p:cNvPr id="12345" name="Text Box 70"/>
          <p:cNvSpPr txBox="1">
            <a:spLocks noChangeArrowheads="1"/>
          </p:cNvSpPr>
          <p:nvPr/>
        </p:nvSpPr>
        <p:spPr bwMode="auto">
          <a:xfrm>
            <a:off x="7239000" y="4024313"/>
            <a:ext cx="1524000" cy="1004887"/>
          </a:xfrm>
          <a:prstGeom prst="rect">
            <a:avLst/>
          </a:prstGeom>
          <a:solidFill>
            <a:schemeClr val="bg1">
              <a:alpha val="76077"/>
            </a:schemeClr>
          </a:solidFill>
          <a:ln w="9525">
            <a:noFill/>
            <a:miter lim="800000"/>
            <a:headEnd/>
            <a:tailEnd/>
          </a:ln>
        </p:spPr>
        <p:txBody>
          <a:bodyPr lIns="0" rIns="0">
            <a:prstTxWarp prst="textNoShape">
              <a:avLst/>
            </a:prstTxWarp>
            <a:spAutoFit/>
          </a:bodyPr>
          <a:lstStyle/>
          <a:p>
            <a:pPr eaLnBrk="1" hangingPunct="1">
              <a:spcBef>
                <a:spcPct val="0"/>
              </a:spcBef>
              <a:buFontTx/>
              <a:buChar char="•"/>
            </a:pPr>
            <a:r>
              <a:rPr lang="en-US" b="1" baseline="30000">
                <a:solidFill>
                  <a:srgbClr val="000099"/>
                </a:solidFill>
              </a:rPr>
              <a:t> All Users</a:t>
            </a:r>
          </a:p>
          <a:p>
            <a:pPr eaLnBrk="1" hangingPunct="1">
              <a:spcBef>
                <a:spcPct val="0"/>
              </a:spcBef>
              <a:buFontTx/>
              <a:buChar char="•"/>
            </a:pPr>
            <a:r>
              <a:rPr lang="en-US" b="1" baseline="30000">
                <a:solidFill>
                  <a:srgbClr val="000099"/>
                </a:solidFill>
              </a:rPr>
              <a:t> Users’ Interactions</a:t>
            </a:r>
          </a:p>
          <a:p>
            <a:pPr eaLnBrk="1" hangingPunct="1">
              <a:spcBef>
                <a:spcPct val="0"/>
              </a:spcBef>
              <a:buFontTx/>
              <a:buChar char="•"/>
            </a:pPr>
            <a:r>
              <a:rPr lang="en-US" b="1" baseline="30000">
                <a:solidFill>
                  <a:srgbClr val="000099"/>
                </a:solidFill>
              </a:rPr>
              <a:t> Generate IP</a:t>
            </a:r>
          </a:p>
          <a:p>
            <a:pPr eaLnBrk="1" hangingPunct="1">
              <a:spcBef>
                <a:spcPct val="0"/>
              </a:spcBef>
              <a:buFontTx/>
              <a:buChar char="•"/>
            </a:pPr>
            <a:r>
              <a:rPr lang="en-US" b="1" baseline="30000">
                <a:solidFill>
                  <a:srgbClr val="000099"/>
                </a:solidFill>
              </a:rPr>
              <a:t> Experience in 3D</a:t>
            </a:r>
          </a:p>
          <a:p>
            <a:pPr eaLnBrk="1" hangingPunct="1">
              <a:spcBef>
                <a:spcPct val="0"/>
              </a:spcBef>
              <a:buFontTx/>
              <a:buChar char="•"/>
            </a:pPr>
            <a:r>
              <a:rPr lang="en-US" b="1" baseline="30000">
                <a:solidFill>
                  <a:srgbClr val="000099"/>
                </a:solidFill>
              </a:rPr>
              <a:t>Online</a:t>
            </a:r>
          </a:p>
        </p:txBody>
      </p:sp>
      <p:sp>
        <p:nvSpPr>
          <p:cNvPr id="12346" name="Rectangle 71"/>
          <p:cNvSpPr>
            <a:spLocks noGrp="1" noChangeArrowheads="1"/>
          </p:cNvSpPr>
          <p:nvPr>
            <p:ph type="title"/>
          </p:nvPr>
        </p:nvSpPr>
        <p:spPr>
          <a:xfrm>
            <a:off x="768350" y="412750"/>
            <a:ext cx="8229600" cy="450850"/>
          </a:xfrm>
        </p:spPr>
        <p:txBody>
          <a:bodyPr/>
          <a:lstStyle/>
          <a:p>
            <a:pPr eaLnBrk="1" hangingPunct="1"/>
            <a:r>
              <a:rPr lang="en-US" sz="2200">
                <a:ea typeface="Arial" pitchFamily="-110" charset="0"/>
              </a:rPr>
              <a:t>DS Strategy: PLM2.0, the PLM Online for All </a:t>
            </a:r>
            <a:br>
              <a:rPr lang="en-US" sz="2200">
                <a:ea typeface="Arial" pitchFamily="-110" charset="0"/>
              </a:rPr>
            </a:br>
            <a:r>
              <a:rPr lang="en-US" sz="1600">
                <a:ea typeface="Arial" pitchFamily="-110" charset="0"/>
              </a:rPr>
              <a:t>“Online environment for virtual experience in 3D from anywhere”</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3" descr="fond_compas3"/>
          <p:cNvPicPr>
            <a:picLocks noChangeAspect="1" noChangeArrowheads="1"/>
          </p:cNvPicPr>
          <p:nvPr/>
        </p:nvPicPr>
        <p:blipFill>
          <a:blip r:embed="rId3"/>
          <a:srcRect t="28526"/>
          <a:stretch>
            <a:fillRect/>
          </a:stretch>
        </p:blipFill>
        <p:spPr bwMode="auto">
          <a:xfrm>
            <a:off x="0" y="1793875"/>
            <a:ext cx="9144000" cy="4902200"/>
          </a:xfrm>
          <a:prstGeom prst="rect">
            <a:avLst/>
          </a:prstGeom>
          <a:noFill/>
          <a:ln w="9525">
            <a:noFill/>
            <a:miter lim="800000"/>
            <a:headEnd/>
            <a:tailEnd/>
          </a:ln>
        </p:spPr>
      </p:pic>
      <p:pic>
        <p:nvPicPr>
          <p:cNvPr id="14339" name="Picture 22" descr="spirale_pers"/>
          <p:cNvPicPr>
            <a:picLocks noChangeAspect="1" noChangeArrowheads="1"/>
          </p:cNvPicPr>
          <p:nvPr/>
        </p:nvPicPr>
        <p:blipFill>
          <a:blip r:embed="rId4"/>
          <a:srcRect t="25555" r="27499"/>
          <a:stretch>
            <a:fillRect/>
          </a:stretch>
        </p:blipFill>
        <p:spPr bwMode="auto">
          <a:xfrm>
            <a:off x="0" y="1590675"/>
            <a:ext cx="6629400" cy="5105400"/>
          </a:xfrm>
          <a:prstGeom prst="rect">
            <a:avLst/>
          </a:prstGeom>
          <a:noFill/>
          <a:ln w="9525">
            <a:noFill/>
            <a:miter lim="800000"/>
            <a:headEnd/>
            <a:tailEnd/>
          </a:ln>
        </p:spPr>
      </p:pic>
      <p:sp>
        <p:nvSpPr>
          <p:cNvPr id="33" name="Text Box 83"/>
          <p:cNvSpPr txBox="1">
            <a:spLocks noChangeArrowheads="1"/>
          </p:cNvSpPr>
          <p:nvPr/>
        </p:nvSpPr>
        <p:spPr bwMode="auto">
          <a:xfrm>
            <a:off x="2819400" y="2352675"/>
            <a:ext cx="1219200" cy="304800"/>
          </a:xfrm>
          <a:prstGeom prst="rect">
            <a:avLst/>
          </a:prstGeom>
          <a:noFill/>
          <a:ln w="9525">
            <a:noFill/>
            <a:miter lim="800000"/>
            <a:headEnd/>
            <a:tailEnd/>
          </a:ln>
        </p:spPr>
        <p:txBody>
          <a:bodyPr>
            <a:prstTxWarp prst="textNoShape">
              <a:avLst/>
            </a:prstTxWarp>
            <a:spAutoFit/>
          </a:bodyPr>
          <a:lstStyle/>
          <a:p>
            <a:pPr eaLnBrk="1" hangingPunct="1"/>
            <a:r>
              <a:rPr lang="en-US" sz="1400">
                <a:solidFill>
                  <a:schemeClr val="tx1"/>
                </a:solidFill>
              </a:rPr>
              <a:t>Experience</a:t>
            </a:r>
          </a:p>
        </p:txBody>
      </p:sp>
      <p:sp>
        <p:nvSpPr>
          <p:cNvPr id="34" name="Text Box 84"/>
          <p:cNvSpPr txBox="1">
            <a:spLocks noChangeArrowheads="1"/>
          </p:cNvSpPr>
          <p:nvPr/>
        </p:nvSpPr>
        <p:spPr bwMode="auto">
          <a:xfrm>
            <a:off x="4648200" y="3571875"/>
            <a:ext cx="1219200" cy="304800"/>
          </a:xfrm>
          <a:prstGeom prst="rect">
            <a:avLst/>
          </a:prstGeom>
          <a:noFill/>
          <a:ln w="9525">
            <a:noFill/>
            <a:miter lim="800000"/>
            <a:headEnd/>
            <a:tailEnd/>
          </a:ln>
        </p:spPr>
        <p:txBody>
          <a:bodyPr>
            <a:prstTxWarp prst="textNoShape">
              <a:avLst/>
            </a:prstTxWarp>
            <a:spAutoFit/>
          </a:bodyPr>
          <a:lstStyle/>
          <a:p>
            <a:pPr eaLnBrk="1" hangingPunct="1"/>
            <a:r>
              <a:rPr lang="en-US" sz="1400">
                <a:solidFill>
                  <a:schemeClr val="tx1"/>
                </a:solidFill>
              </a:rPr>
              <a:t>Experience</a:t>
            </a:r>
          </a:p>
        </p:txBody>
      </p:sp>
      <p:sp>
        <p:nvSpPr>
          <p:cNvPr id="35" name="Text Box 85"/>
          <p:cNvSpPr txBox="1">
            <a:spLocks noChangeArrowheads="1"/>
          </p:cNvSpPr>
          <p:nvPr/>
        </p:nvSpPr>
        <p:spPr bwMode="auto">
          <a:xfrm>
            <a:off x="3962400" y="6238875"/>
            <a:ext cx="1219200" cy="304800"/>
          </a:xfrm>
          <a:prstGeom prst="rect">
            <a:avLst/>
          </a:prstGeom>
          <a:noFill/>
          <a:ln w="9525">
            <a:noFill/>
            <a:miter lim="800000"/>
            <a:headEnd/>
            <a:tailEnd/>
          </a:ln>
        </p:spPr>
        <p:txBody>
          <a:bodyPr>
            <a:prstTxWarp prst="textNoShape">
              <a:avLst/>
            </a:prstTxWarp>
            <a:spAutoFit/>
          </a:bodyPr>
          <a:lstStyle/>
          <a:p>
            <a:pPr eaLnBrk="1" hangingPunct="1"/>
            <a:r>
              <a:rPr lang="en-US" sz="1400">
                <a:solidFill>
                  <a:schemeClr val="tx1"/>
                </a:solidFill>
              </a:rPr>
              <a:t>Design</a:t>
            </a:r>
          </a:p>
        </p:txBody>
      </p:sp>
      <p:sp>
        <p:nvSpPr>
          <p:cNvPr id="36" name="Text Box 86"/>
          <p:cNvSpPr txBox="1">
            <a:spLocks noChangeArrowheads="1"/>
          </p:cNvSpPr>
          <p:nvPr/>
        </p:nvSpPr>
        <p:spPr bwMode="auto">
          <a:xfrm>
            <a:off x="304800" y="6162675"/>
            <a:ext cx="1219200" cy="304800"/>
          </a:xfrm>
          <a:prstGeom prst="rect">
            <a:avLst/>
          </a:prstGeom>
          <a:noFill/>
          <a:ln w="9525">
            <a:noFill/>
            <a:miter lim="800000"/>
            <a:headEnd/>
            <a:tailEnd/>
          </a:ln>
        </p:spPr>
        <p:txBody>
          <a:bodyPr>
            <a:prstTxWarp prst="textNoShape">
              <a:avLst/>
            </a:prstTxWarp>
            <a:spAutoFit/>
          </a:bodyPr>
          <a:lstStyle/>
          <a:p>
            <a:pPr eaLnBrk="1" hangingPunct="1"/>
            <a:r>
              <a:rPr lang="en-US" sz="1400">
                <a:solidFill>
                  <a:schemeClr val="tx1"/>
                </a:solidFill>
              </a:rPr>
              <a:t>Simulate</a:t>
            </a:r>
          </a:p>
        </p:txBody>
      </p:sp>
      <p:sp>
        <p:nvSpPr>
          <p:cNvPr id="14344" name="Text Box 87"/>
          <p:cNvSpPr txBox="1">
            <a:spLocks noChangeArrowheads="1"/>
          </p:cNvSpPr>
          <p:nvPr/>
        </p:nvSpPr>
        <p:spPr bwMode="auto">
          <a:xfrm>
            <a:off x="533400" y="3419475"/>
            <a:ext cx="1219200" cy="304800"/>
          </a:xfrm>
          <a:prstGeom prst="rect">
            <a:avLst/>
          </a:prstGeom>
          <a:noFill/>
          <a:ln w="9525">
            <a:noFill/>
            <a:miter lim="800000"/>
            <a:headEnd/>
            <a:tailEnd/>
          </a:ln>
        </p:spPr>
        <p:txBody>
          <a:bodyPr>
            <a:prstTxWarp prst="textNoShape">
              <a:avLst/>
            </a:prstTxWarp>
            <a:spAutoFit/>
          </a:bodyPr>
          <a:lstStyle/>
          <a:p>
            <a:pPr eaLnBrk="1" hangingPunct="1"/>
            <a:endParaRPr lang="en-US" sz="1400">
              <a:solidFill>
                <a:schemeClr val="tx1"/>
              </a:solidFill>
              <a:latin typeface="Myriad Pro" charset="0"/>
            </a:endParaRPr>
          </a:p>
        </p:txBody>
      </p:sp>
      <p:sp>
        <p:nvSpPr>
          <p:cNvPr id="38" name="Text Box 88"/>
          <p:cNvSpPr txBox="1">
            <a:spLocks noChangeArrowheads="1"/>
          </p:cNvSpPr>
          <p:nvPr/>
        </p:nvSpPr>
        <p:spPr bwMode="auto">
          <a:xfrm>
            <a:off x="609600" y="3419475"/>
            <a:ext cx="1219200" cy="304800"/>
          </a:xfrm>
          <a:prstGeom prst="rect">
            <a:avLst/>
          </a:prstGeom>
          <a:noFill/>
          <a:ln w="9525">
            <a:noFill/>
            <a:miter lim="800000"/>
            <a:headEnd/>
            <a:tailEnd/>
          </a:ln>
        </p:spPr>
        <p:txBody>
          <a:bodyPr>
            <a:prstTxWarp prst="textNoShape">
              <a:avLst/>
            </a:prstTxWarp>
            <a:spAutoFit/>
          </a:bodyPr>
          <a:lstStyle/>
          <a:p>
            <a:pPr eaLnBrk="1" hangingPunct="1"/>
            <a:r>
              <a:rPr lang="en-US" sz="1400">
                <a:solidFill>
                  <a:schemeClr val="tx1"/>
                </a:solidFill>
              </a:rPr>
              <a:t>Produce</a:t>
            </a:r>
          </a:p>
        </p:txBody>
      </p:sp>
      <p:sp>
        <p:nvSpPr>
          <p:cNvPr id="39" name="Text Box 91"/>
          <p:cNvSpPr txBox="1">
            <a:spLocks noChangeArrowheads="1"/>
          </p:cNvSpPr>
          <p:nvPr/>
        </p:nvSpPr>
        <p:spPr bwMode="auto">
          <a:xfrm>
            <a:off x="2057400" y="4638675"/>
            <a:ext cx="1219200" cy="304800"/>
          </a:xfrm>
          <a:prstGeom prst="rect">
            <a:avLst/>
          </a:prstGeom>
          <a:noFill/>
          <a:ln w="9525">
            <a:noFill/>
            <a:miter lim="800000"/>
            <a:headEnd/>
            <a:tailEnd/>
          </a:ln>
        </p:spPr>
        <p:txBody>
          <a:bodyPr>
            <a:prstTxWarp prst="textNoShape">
              <a:avLst/>
            </a:prstTxWarp>
            <a:spAutoFit/>
          </a:bodyPr>
          <a:lstStyle/>
          <a:p>
            <a:pPr eaLnBrk="1" hangingPunct="1"/>
            <a:r>
              <a:rPr lang="en-US" sz="1400">
                <a:solidFill>
                  <a:schemeClr val="tx1"/>
                </a:solidFill>
              </a:rPr>
              <a:t>Collaborate </a:t>
            </a:r>
          </a:p>
        </p:txBody>
      </p:sp>
      <p:grpSp>
        <p:nvGrpSpPr>
          <p:cNvPr id="2" name="Group 120"/>
          <p:cNvGrpSpPr>
            <a:grpSpLocks/>
          </p:cNvGrpSpPr>
          <p:nvPr/>
        </p:nvGrpSpPr>
        <p:grpSpPr bwMode="auto">
          <a:xfrm>
            <a:off x="3657600" y="1819275"/>
            <a:ext cx="1676400" cy="1646238"/>
            <a:chOff x="2304" y="1248"/>
            <a:chExt cx="1056" cy="1037"/>
          </a:xfrm>
        </p:grpSpPr>
        <p:pic>
          <p:nvPicPr>
            <p:cNvPr id="14357" name="Picture 108" descr="people"/>
            <p:cNvPicPr>
              <a:picLocks noChangeAspect="1" noChangeArrowheads="1"/>
            </p:cNvPicPr>
            <p:nvPr/>
          </p:nvPicPr>
          <p:blipFill>
            <a:blip r:embed="rId5"/>
            <a:srcRect/>
            <a:stretch>
              <a:fillRect/>
            </a:stretch>
          </p:blipFill>
          <p:spPr bwMode="auto">
            <a:xfrm>
              <a:off x="2304" y="1344"/>
              <a:ext cx="1056" cy="941"/>
            </a:xfrm>
            <a:prstGeom prst="rect">
              <a:avLst/>
            </a:prstGeom>
            <a:noFill/>
            <a:ln w="9525">
              <a:noFill/>
              <a:miter lim="800000"/>
              <a:headEnd/>
              <a:tailEnd/>
            </a:ln>
          </p:spPr>
        </p:pic>
        <p:sp>
          <p:nvSpPr>
            <p:cNvPr id="14358" name="Text Box 44"/>
            <p:cNvSpPr txBox="1">
              <a:spLocks noChangeArrowheads="1"/>
            </p:cNvSpPr>
            <p:nvPr/>
          </p:nvSpPr>
          <p:spPr bwMode="auto">
            <a:xfrm>
              <a:off x="2640" y="1248"/>
              <a:ext cx="462" cy="192"/>
            </a:xfrm>
            <a:prstGeom prst="rect">
              <a:avLst/>
            </a:prstGeom>
            <a:noFill/>
            <a:ln w="9525">
              <a:noFill/>
              <a:miter lim="800000"/>
              <a:headEnd/>
              <a:tailEnd/>
            </a:ln>
          </p:spPr>
          <p:txBody>
            <a:bodyPr wrap="none">
              <a:prstTxWarp prst="textNoShape">
                <a:avLst/>
              </a:prstTxWarp>
              <a:spAutoFit/>
            </a:bodyPr>
            <a:lstStyle/>
            <a:p>
              <a:pPr eaLnBrk="1" hangingPunct="1">
                <a:spcBef>
                  <a:spcPct val="0"/>
                </a:spcBef>
              </a:pPr>
              <a:r>
                <a:rPr lang="fr-FR" sz="1400" b="1">
                  <a:solidFill>
                    <a:schemeClr val="bg2"/>
                  </a:solidFill>
                  <a:latin typeface="Myriad Pro" charset="0"/>
                </a:rPr>
                <a:t>People</a:t>
              </a:r>
              <a:endParaRPr lang="en-US" sz="1400" b="1">
                <a:solidFill>
                  <a:schemeClr val="bg2"/>
                </a:solidFill>
                <a:latin typeface="Myriad Pro" charset="0"/>
              </a:endParaRPr>
            </a:p>
          </p:txBody>
        </p:sp>
      </p:grpSp>
      <p:pic>
        <p:nvPicPr>
          <p:cNvPr id="14348" name="Picture 24" descr="spirale_notes"/>
          <p:cNvPicPr>
            <a:picLocks noChangeAspect="1" noChangeArrowheads="1"/>
          </p:cNvPicPr>
          <p:nvPr/>
        </p:nvPicPr>
        <p:blipFill>
          <a:blip r:embed="rId6"/>
          <a:srcRect t="32222" r="44167"/>
          <a:stretch>
            <a:fillRect/>
          </a:stretch>
        </p:blipFill>
        <p:spPr bwMode="auto">
          <a:xfrm>
            <a:off x="0" y="2047875"/>
            <a:ext cx="5105400" cy="4648200"/>
          </a:xfrm>
          <a:prstGeom prst="rect">
            <a:avLst/>
          </a:prstGeom>
          <a:noFill/>
          <a:ln w="9525">
            <a:noFill/>
            <a:miter lim="800000"/>
            <a:headEnd/>
            <a:tailEnd/>
          </a:ln>
        </p:spPr>
      </p:pic>
      <p:sp>
        <p:nvSpPr>
          <p:cNvPr id="14349" name="Rectangle 63"/>
          <p:cNvSpPr>
            <a:spLocks noChangeArrowheads="1"/>
          </p:cNvSpPr>
          <p:nvPr/>
        </p:nvSpPr>
        <p:spPr bwMode="auto">
          <a:xfrm>
            <a:off x="6019800" y="1219200"/>
            <a:ext cx="3124200" cy="4419600"/>
          </a:xfrm>
          <a:prstGeom prst="rect">
            <a:avLst/>
          </a:prstGeom>
          <a:solidFill>
            <a:srgbClr val="6699FF">
              <a:alpha val="20000"/>
            </a:srgbClr>
          </a:solidFill>
          <a:ln w="9525">
            <a:noFill/>
            <a:miter lim="800000"/>
            <a:headEnd/>
            <a:tailEnd/>
          </a:ln>
        </p:spPr>
        <p:txBody>
          <a:bodyPr wrap="none" anchor="ctr">
            <a:prstTxWarp prst="textNoShape">
              <a:avLst/>
            </a:prstTxWarp>
          </a:bodyPr>
          <a:lstStyle/>
          <a:p>
            <a:pPr eaLnBrk="1" hangingPunct="1">
              <a:spcBef>
                <a:spcPct val="0"/>
              </a:spcBef>
            </a:pPr>
            <a:endParaRPr lang="en-US">
              <a:solidFill>
                <a:schemeClr val="tx1"/>
              </a:solidFill>
            </a:endParaRPr>
          </a:p>
        </p:txBody>
      </p:sp>
      <p:sp>
        <p:nvSpPr>
          <p:cNvPr id="14350" name="v6-3"/>
          <p:cNvSpPr>
            <a:spLocks noChangeArrowheads="1"/>
          </p:cNvSpPr>
          <p:nvPr/>
        </p:nvSpPr>
        <p:spPr bwMode="auto">
          <a:xfrm>
            <a:off x="6242050" y="1654175"/>
            <a:ext cx="2236788" cy="490538"/>
          </a:xfrm>
          <a:prstGeom prst="roundRect">
            <a:avLst>
              <a:gd name="adj" fmla="val 16667"/>
            </a:avLst>
          </a:prstGeom>
          <a:noFill/>
          <a:ln w="9525">
            <a:noFill/>
            <a:round/>
            <a:headEnd/>
            <a:tailEnd/>
          </a:ln>
        </p:spPr>
        <p:txBody>
          <a:bodyPr wrap="none" lIns="0" tIns="0" rIns="0" bIns="0">
            <a:prstTxWarp prst="textNoShape">
              <a:avLst/>
            </a:prstTxWarp>
            <a:spAutoFit/>
          </a:bodyPr>
          <a:lstStyle/>
          <a:p>
            <a:pPr marL="228600" indent="-228600" eaLnBrk="1" hangingPunct="1">
              <a:lnSpc>
                <a:spcPct val="90000"/>
              </a:lnSpc>
              <a:spcBef>
                <a:spcPct val="0"/>
              </a:spcBef>
              <a:buFont typeface="Arial" pitchFamily="-110" charset="0"/>
              <a:buAutoNum type="arabicPeriod"/>
            </a:pPr>
            <a:r>
              <a:rPr lang="en-US" sz="1600" b="1">
                <a:solidFill>
                  <a:srgbClr val="000000"/>
                </a:solidFill>
              </a:rPr>
              <a:t>Global collaborative</a:t>
            </a:r>
            <a:br>
              <a:rPr lang="en-US" sz="1600" b="1">
                <a:solidFill>
                  <a:srgbClr val="000000"/>
                </a:solidFill>
              </a:rPr>
            </a:br>
            <a:r>
              <a:rPr lang="en-US" sz="1600" b="1">
                <a:solidFill>
                  <a:srgbClr val="000000"/>
                </a:solidFill>
              </a:rPr>
              <a:t>innovation</a:t>
            </a:r>
          </a:p>
        </p:txBody>
      </p:sp>
      <p:sp>
        <p:nvSpPr>
          <p:cNvPr id="14351" name="v6-5"/>
          <p:cNvSpPr>
            <a:spLocks noChangeArrowheads="1"/>
          </p:cNvSpPr>
          <p:nvPr/>
        </p:nvSpPr>
        <p:spPr bwMode="auto">
          <a:xfrm>
            <a:off x="6242050" y="2303463"/>
            <a:ext cx="2087563" cy="244475"/>
          </a:xfrm>
          <a:prstGeom prst="roundRect">
            <a:avLst>
              <a:gd name="adj" fmla="val 16667"/>
            </a:avLst>
          </a:prstGeom>
          <a:noFill/>
          <a:ln w="9525">
            <a:noFill/>
            <a:round/>
            <a:headEnd/>
            <a:tailEnd/>
          </a:ln>
        </p:spPr>
        <p:txBody>
          <a:bodyPr wrap="none" lIns="0" tIns="0" rIns="0" bIns="0">
            <a:prstTxWarp prst="textNoShape">
              <a:avLst/>
            </a:prstTxWarp>
            <a:spAutoFit/>
          </a:bodyPr>
          <a:lstStyle/>
          <a:p>
            <a:pPr marL="228600" indent="-228600" eaLnBrk="1" hangingPunct="1">
              <a:lnSpc>
                <a:spcPct val="90000"/>
              </a:lnSpc>
              <a:spcBef>
                <a:spcPct val="0"/>
              </a:spcBef>
              <a:buFont typeface="Arial" pitchFamily="-110" charset="0"/>
              <a:buAutoNum type="arabicPeriod" startAt="2"/>
            </a:pPr>
            <a:r>
              <a:rPr lang="en-US" sz="1600" b="1">
                <a:solidFill>
                  <a:srgbClr val="000000"/>
                </a:solidFill>
              </a:rPr>
              <a:t>Lifelike experience</a:t>
            </a:r>
          </a:p>
        </p:txBody>
      </p:sp>
      <p:sp>
        <p:nvSpPr>
          <p:cNvPr id="14352" name="v6-2"/>
          <p:cNvSpPr>
            <a:spLocks noChangeArrowheads="1"/>
          </p:cNvSpPr>
          <p:nvPr/>
        </p:nvSpPr>
        <p:spPr bwMode="auto">
          <a:xfrm>
            <a:off x="6242050" y="3411538"/>
            <a:ext cx="2247900" cy="490537"/>
          </a:xfrm>
          <a:prstGeom prst="roundRect">
            <a:avLst>
              <a:gd name="adj" fmla="val 16667"/>
            </a:avLst>
          </a:prstGeom>
          <a:noFill/>
          <a:ln w="9525">
            <a:noFill/>
            <a:round/>
            <a:headEnd/>
            <a:tailEnd/>
          </a:ln>
        </p:spPr>
        <p:txBody>
          <a:bodyPr wrap="none" lIns="0" tIns="0" rIns="0" bIns="0">
            <a:prstTxWarp prst="textNoShape">
              <a:avLst/>
            </a:prstTxWarp>
            <a:spAutoFit/>
          </a:bodyPr>
          <a:lstStyle/>
          <a:p>
            <a:pPr marL="228600" indent="-228600" eaLnBrk="1" hangingPunct="1">
              <a:lnSpc>
                <a:spcPct val="90000"/>
              </a:lnSpc>
              <a:spcBef>
                <a:spcPct val="0"/>
              </a:spcBef>
              <a:buFont typeface="Arial" pitchFamily="-110" charset="0"/>
              <a:buAutoNum type="arabicPeriod" startAt="4"/>
            </a:pPr>
            <a:r>
              <a:rPr lang="en-US" sz="1600" b="1">
                <a:solidFill>
                  <a:srgbClr val="000000"/>
                </a:solidFill>
              </a:rPr>
              <a:t>Online creation and </a:t>
            </a:r>
            <a:br>
              <a:rPr lang="en-US" sz="1600" b="1">
                <a:solidFill>
                  <a:srgbClr val="000000"/>
                </a:solidFill>
              </a:rPr>
            </a:br>
            <a:r>
              <a:rPr lang="en-US" sz="1600" b="1">
                <a:solidFill>
                  <a:srgbClr val="000000"/>
                </a:solidFill>
              </a:rPr>
              <a:t>collaboration</a:t>
            </a:r>
          </a:p>
        </p:txBody>
      </p:sp>
      <p:sp>
        <p:nvSpPr>
          <p:cNvPr id="14353" name="v6-4"/>
          <p:cNvSpPr>
            <a:spLocks noChangeArrowheads="1"/>
          </p:cNvSpPr>
          <p:nvPr/>
        </p:nvSpPr>
        <p:spPr bwMode="auto">
          <a:xfrm>
            <a:off x="6242050" y="4060825"/>
            <a:ext cx="2232025" cy="544513"/>
          </a:xfrm>
          <a:prstGeom prst="roundRect">
            <a:avLst>
              <a:gd name="adj" fmla="val 16667"/>
            </a:avLst>
          </a:prstGeom>
          <a:noFill/>
          <a:ln w="9525">
            <a:noFill/>
            <a:round/>
            <a:headEnd/>
            <a:tailEnd/>
          </a:ln>
        </p:spPr>
        <p:txBody>
          <a:bodyPr wrap="none" lIns="0" tIns="0" rIns="0" bIns="0">
            <a:prstTxWarp prst="textNoShape">
              <a:avLst/>
            </a:prstTxWarp>
            <a:spAutoFit/>
          </a:bodyPr>
          <a:lstStyle/>
          <a:p>
            <a:pPr marL="228600" indent="-228600" eaLnBrk="1" hangingPunct="1">
              <a:spcBef>
                <a:spcPct val="0"/>
              </a:spcBef>
              <a:buFont typeface="Arial" pitchFamily="-110" charset="0"/>
              <a:buAutoNum type="arabicPeriod" startAt="5"/>
            </a:pPr>
            <a:r>
              <a:rPr lang="en-US" sz="1600" b="1">
                <a:solidFill>
                  <a:srgbClr val="000000"/>
                </a:solidFill>
              </a:rPr>
              <a:t>Ready to use PLM </a:t>
            </a:r>
            <a:br>
              <a:rPr lang="en-US" sz="1600" b="1">
                <a:solidFill>
                  <a:srgbClr val="000000"/>
                </a:solidFill>
              </a:rPr>
            </a:br>
            <a:r>
              <a:rPr lang="en-US" sz="1600" b="1">
                <a:solidFill>
                  <a:srgbClr val="000000"/>
                </a:solidFill>
              </a:rPr>
              <a:t>business processes</a:t>
            </a:r>
          </a:p>
        </p:txBody>
      </p:sp>
      <p:sp>
        <p:nvSpPr>
          <p:cNvPr id="14354" name="v6-6"/>
          <p:cNvSpPr>
            <a:spLocks noChangeArrowheads="1"/>
          </p:cNvSpPr>
          <p:nvPr/>
        </p:nvSpPr>
        <p:spPr bwMode="auto">
          <a:xfrm>
            <a:off x="6242050" y="4764088"/>
            <a:ext cx="2733675" cy="273050"/>
          </a:xfrm>
          <a:prstGeom prst="roundRect">
            <a:avLst>
              <a:gd name="adj" fmla="val 16667"/>
            </a:avLst>
          </a:prstGeom>
          <a:noFill/>
          <a:ln w="9525">
            <a:noFill/>
            <a:round/>
            <a:headEnd/>
            <a:tailEnd/>
          </a:ln>
        </p:spPr>
        <p:txBody>
          <a:bodyPr wrap="none" lIns="0" tIns="0" rIns="0" bIns="0">
            <a:prstTxWarp prst="textNoShape">
              <a:avLst/>
            </a:prstTxWarp>
            <a:spAutoFit/>
          </a:bodyPr>
          <a:lstStyle/>
          <a:p>
            <a:pPr marL="228600" indent="-228600" eaLnBrk="1" hangingPunct="1">
              <a:spcBef>
                <a:spcPct val="0"/>
              </a:spcBef>
              <a:buFont typeface="Arial" pitchFamily="-110" charset="0"/>
              <a:buAutoNum type="arabicPeriod" startAt="6"/>
            </a:pPr>
            <a:r>
              <a:rPr lang="en-US" sz="1600" b="1">
                <a:solidFill>
                  <a:srgbClr val="000000"/>
                </a:solidFill>
              </a:rPr>
              <a:t>Lower cost of ownership </a:t>
            </a:r>
          </a:p>
        </p:txBody>
      </p:sp>
      <p:sp>
        <p:nvSpPr>
          <p:cNvPr id="14355" name="v6-1"/>
          <p:cNvSpPr>
            <a:spLocks noChangeArrowheads="1"/>
          </p:cNvSpPr>
          <p:nvPr/>
        </p:nvSpPr>
        <p:spPr bwMode="auto">
          <a:xfrm>
            <a:off x="6242050" y="2708275"/>
            <a:ext cx="2259013" cy="544513"/>
          </a:xfrm>
          <a:prstGeom prst="roundRect">
            <a:avLst>
              <a:gd name="adj" fmla="val 16667"/>
            </a:avLst>
          </a:prstGeom>
          <a:noFill/>
          <a:ln w="9525">
            <a:noFill/>
            <a:round/>
            <a:headEnd/>
            <a:tailEnd/>
          </a:ln>
        </p:spPr>
        <p:txBody>
          <a:bodyPr wrap="none" lIns="0" tIns="0" rIns="0" bIns="0">
            <a:prstTxWarp prst="textNoShape">
              <a:avLst/>
            </a:prstTxWarp>
            <a:spAutoFit/>
          </a:bodyPr>
          <a:lstStyle/>
          <a:p>
            <a:pPr marL="228600" indent="-228600" eaLnBrk="1" hangingPunct="1">
              <a:spcBef>
                <a:spcPct val="0"/>
              </a:spcBef>
              <a:buFont typeface="Arial" pitchFamily="-110" charset="0"/>
              <a:buAutoNum type="arabicPeriod" startAt="3"/>
            </a:pPr>
            <a:r>
              <a:rPr lang="en-US" sz="1600" b="1">
                <a:solidFill>
                  <a:srgbClr val="000000"/>
                </a:solidFill>
              </a:rPr>
              <a:t>Single PLM platform</a:t>
            </a:r>
            <a:br>
              <a:rPr lang="en-US" sz="1600" b="1">
                <a:solidFill>
                  <a:srgbClr val="000000"/>
                </a:solidFill>
              </a:rPr>
            </a:br>
            <a:r>
              <a:rPr lang="en-US" sz="1600" b="1">
                <a:solidFill>
                  <a:srgbClr val="000000"/>
                </a:solidFill>
              </a:rPr>
              <a:t>for IP management</a:t>
            </a:r>
          </a:p>
        </p:txBody>
      </p:sp>
      <p:sp>
        <p:nvSpPr>
          <p:cNvPr id="14356" name="Title 30"/>
          <p:cNvSpPr>
            <a:spLocks noGrp="1"/>
          </p:cNvSpPr>
          <p:nvPr>
            <p:ph type="title"/>
          </p:nvPr>
        </p:nvSpPr>
        <p:spPr/>
        <p:txBody>
          <a:bodyPr/>
          <a:lstStyle/>
          <a:p>
            <a:r>
              <a:rPr lang="en-US">
                <a:ea typeface="Arial" pitchFamily="-110" charset="0"/>
              </a:rPr>
              <a:t>PLM 2.0 on V6 Platform</a:t>
            </a:r>
            <a:endParaRPr lang="fr-FR">
              <a:ea typeface="Arial" pitchFamily="-110" charset="0"/>
            </a:endParaRPr>
          </a:p>
        </p:txBody>
      </p:sp>
      <p:sp>
        <p:nvSpPr>
          <p:cNvPr id="23" name="ZoneTexte 22"/>
          <p:cNvSpPr txBox="1"/>
          <p:nvPr/>
        </p:nvSpPr>
        <p:spPr>
          <a:xfrm>
            <a:off x="6242050" y="685800"/>
            <a:ext cx="1335221" cy="369332"/>
          </a:xfrm>
          <a:prstGeom prst="rect">
            <a:avLst/>
          </a:prstGeom>
          <a:noFill/>
        </p:spPr>
        <p:txBody>
          <a:bodyPr wrap="none" rtlCol="0">
            <a:spAutoFit/>
          </a:bodyPr>
          <a:lstStyle/>
          <a:p>
            <a:r>
              <a:rPr lang="en-US" dirty="0" smtClean="0"/>
              <a:t>Key Values</a:t>
            </a:r>
            <a:endParaRPr lang="en-US" dirty="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5" descr="fond_compas1"/>
          <p:cNvPicPr>
            <a:picLocks noChangeAspect="1" noChangeArrowheads="1"/>
          </p:cNvPicPr>
          <p:nvPr/>
        </p:nvPicPr>
        <p:blipFill>
          <a:blip r:embed="rId3"/>
          <a:srcRect t="31683"/>
          <a:stretch>
            <a:fillRect/>
          </a:stretch>
        </p:blipFill>
        <p:spPr bwMode="auto">
          <a:xfrm>
            <a:off x="0" y="2173288"/>
            <a:ext cx="9144000" cy="4684712"/>
          </a:xfrm>
          <a:prstGeom prst="rect">
            <a:avLst/>
          </a:prstGeom>
          <a:noFill/>
          <a:ln w="9525">
            <a:noFill/>
            <a:miter lim="800000"/>
            <a:headEnd/>
            <a:tailEnd/>
          </a:ln>
        </p:spPr>
      </p:pic>
      <p:pic>
        <p:nvPicPr>
          <p:cNvPr id="16387" name="Picture 55" descr="fond-puzzle"/>
          <p:cNvPicPr>
            <a:picLocks noChangeAspect="1" noChangeArrowheads="1"/>
          </p:cNvPicPr>
          <p:nvPr/>
        </p:nvPicPr>
        <p:blipFill>
          <a:blip r:embed="rId4"/>
          <a:srcRect t="87" b="68549"/>
          <a:stretch>
            <a:fillRect/>
          </a:stretch>
        </p:blipFill>
        <p:spPr bwMode="auto">
          <a:xfrm>
            <a:off x="0" y="1616075"/>
            <a:ext cx="9144000" cy="803275"/>
          </a:xfrm>
          <a:prstGeom prst="rect">
            <a:avLst/>
          </a:prstGeom>
          <a:noFill/>
          <a:ln w="9525">
            <a:noFill/>
            <a:miter lim="800000"/>
            <a:headEnd/>
            <a:tailEnd/>
          </a:ln>
        </p:spPr>
      </p:pic>
      <p:pic>
        <p:nvPicPr>
          <p:cNvPr id="16388" name="Picture 55" descr="fond-puzzle"/>
          <p:cNvPicPr>
            <a:picLocks noChangeAspect="1" noChangeArrowheads="1"/>
          </p:cNvPicPr>
          <p:nvPr/>
        </p:nvPicPr>
        <p:blipFill>
          <a:blip r:embed="rId4"/>
          <a:srcRect t="62868" b="-85"/>
          <a:stretch>
            <a:fillRect/>
          </a:stretch>
        </p:blipFill>
        <p:spPr bwMode="auto">
          <a:xfrm>
            <a:off x="0" y="4568825"/>
            <a:ext cx="9144000" cy="1612900"/>
          </a:xfrm>
          <a:prstGeom prst="rect">
            <a:avLst/>
          </a:prstGeom>
          <a:noFill/>
          <a:ln w="9525">
            <a:noFill/>
            <a:miter lim="800000"/>
            <a:headEnd/>
            <a:tailEnd/>
          </a:ln>
        </p:spPr>
      </p:pic>
      <p:sp>
        <p:nvSpPr>
          <p:cNvPr id="16389" name="Rounded Rectangle 58"/>
          <p:cNvSpPr>
            <a:spLocks noChangeArrowheads="1"/>
          </p:cNvSpPr>
          <p:nvPr/>
        </p:nvSpPr>
        <p:spPr bwMode="auto">
          <a:xfrm>
            <a:off x="1176338" y="1889125"/>
            <a:ext cx="3014662" cy="257175"/>
          </a:xfrm>
          <a:prstGeom prst="roundRect">
            <a:avLst>
              <a:gd name="adj" fmla="val 16667"/>
            </a:avLst>
          </a:prstGeom>
          <a:noFill/>
          <a:ln w="3175">
            <a:noFill/>
            <a:round/>
            <a:headEnd/>
            <a:tailEnd type="arrow" w="med" len="med"/>
          </a:ln>
        </p:spPr>
        <p:txBody>
          <a:bodyPr lIns="90000" tIns="46800" rIns="36000" bIns="46800">
            <a:prstTxWarp prst="textNoShape">
              <a:avLst/>
            </a:prstTxWarp>
            <a:spAutoFit/>
          </a:bodyPr>
          <a:lstStyle/>
          <a:p>
            <a:pPr algn="ctr"/>
            <a:r>
              <a:rPr lang="en-US" sz="900" b="1">
                <a:solidFill>
                  <a:srgbClr val="595959"/>
                </a:solidFill>
              </a:rPr>
              <a:t>Imagine | Play </a:t>
            </a:r>
          </a:p>
        </p:txBody>
      </p:sp>
      <p:sp>
        <p:nvSpPr>
          <p:cNvPr id="16390" name="TextBox 107"/>
          <p:cNvSpPr txBox="1">
            <a:spLocks noChangeArrowheads="1"/>
          </p:cNvSpPr>
          <p:nvPr/>
        </p:nvSpPr>
        <p:spPr bwMode="auto">
          <a:xfrm>
            <a:off x="7462838" y="1754188"/>
            <a:ext cx="1231900" cy="527050"/>
          </a:xfrm>
          <a:prstGeom prst="rect">
            <a:avLst/>
          </a:prstGeom>
          <a:noFill/>
          <a:ln w="9525">
            <a:noFill/>
            <a:miter lim="800000"/>
            <a:headEnd/>
            <a:tailEnd/>
          </a:ln>
        </p:spPr>
        <p:txBody>
          <a:bodyPr wrap="none" lIns="0" tIns="0" rIns="0" bIns="0">
            <a:prstTxWarp prst="textNoShape">
              <a:avLst/>
            </a:prstTxWarp>
            <a:spAutoFit/>
          </a:bodyPr>
          <a:lstStyle/>
          <a:p>
            <a:pPr algn="ctr" eaLnBrk="1" hangingPunct="1">
              <a:lnSpc>
                <a:spcPct val="95000"/>
              </a:lnSpc>
              <a:spcBef>
                <a:spcPct val="0"/>
              </a:spcBef>
            </a:pPr>
            <a:r>
              <a:rPr lang="en-US" b="1">
                <a:solidFill>
                  <a:srgbClr val="333333"/>
                </a:solidFill>
              </a:rPr>
              <a:t>Lifelike</a:t>
            </a:r>
            <a:br>
              <a:rPr lang="en-US" b="1">
                <a:solidFill>
                  <a:srgbClr val="333333"/>
                </a:solidFill>
              </a:rPr>
            </a:br>
            <a:r>
              <a:rPr lang="en-US" b="1">
                <a:solidFill>
                  <a:srgbClr val="333333"/>
                </a:solidFill>
              </a:rPr>
              <a:t>Experience</a:t>
            </a:r>
          </a:p>
        </p:txBody>
      </p:sp>
      <p:pic>
        <p:nvPicPr>
          <p:cNvPr id="16391" name="Picture 58" descr="bande"/>
          <p:cNvPicPr>
            <a:picLocks noChangeAspect="1" noChangeArrowheads="1"/>
          </p:cNvPicPr>
          <p:nvPr/>
        </p:nvPicPr>
        <p:blipFill>
          <a:blip r:embed="rId5"/>
          <a:srcRect/>
          <a:stretch>
            <a:fillRect/>
          </a:stretch>
        </p:blipFill>
        <p:spPr bwMode="auto">
          <a:xfrm>
            <a:off x="0" y="4570413"/>
            <a:ext cx="9151938" cy="1628775"/>
          </a:xfrm>
          <a:prstGeom prst="rect">
            <a:avLst/>
          </a:prstGeom>
          <a:noFill/>
          <a:ln w="9525">
            <a:noFill/>
            <a:miter lim="800000"/>
            <a:headEnd/>
            <a:tailEnd/>
          </a:ln>
        </p:spPr>
      </p:pic>
      <p:grpSp>
        <p:nvGrpSpPr>
          <p:cNvPr id="16392" name="Group 59"/>
          <p:cNvGrpSpPr>
            <a:grpSpLocks/>
          </p:cNvGrpSpPr>
          <p:nvPr/>
        </p:nvGrpSpPr>
        <p:grpSpPr bwMode="auto">
          <a:xfrm>
            <a:off x="944563" y="4562475"/>
            <a:ext cx="8207375" cy="1527175"/>
            <a:chOff x="590" y="2736"/>
            <a:chExt cx="5170" cy="962"/>
          </a:xfrm>
        </p:grpSpPr>
        <p:sp>
          <p:nvSpPr>
            <p:cNvPr id="16413" name="TextBox 59"/>
            <p:cNvSpPr txBox="1">
              <a:spLocks noChangeArrowheads="1"/>
            </p:cNvSpPr>
            <p:nvPr/>
          </p:nvSpPr>
          <p:spPr bwMode="auto">
            <a:xfrm>
              <a:off x="4206" y="2736"/>
              <a:ext cx="1554" cy="384"/>
            </a:xfrm>
            <a:prstGeom prst="rect">
              <a:avLst/>
            </a:prstGeom>
            <a:noFill/>
            <a:ln w="9525">
              <a:noFill/>
              <a:miter lim="800000"/>
              <a:headEnd/>
              <a:tailEnd/>
            </a:ln>
          </p:spPr>
          <p:txBody>
            <a:bodyPr>
              <a:prstTxWarp prst="textNoShape">
                <a:avLst/>
              </a:prstTxWarp>
              <a:spAutoFit/>
            </a:bodyPr>
            <a:lstStyle/>
            <a:p>
              <a:pPr algn="ctr" eaLnBrk="1" hangingPunct="1">
                <a:spcBef>
                  <a:spcPct val="0"/>
                </a:spcBef>
              </a:pPr>
              <a:r>
                <a:rPr lang="en-US" sz="1700" b="1">
                  <a:solidFill>
                    <a:srgbClr val="333333"/>
                  </a:solidFill>
                </a:rPr>
                <a:t>Digital Manufacturing</a:t>
              </a:r>
              <a:br>
                <a:rPr lang="en-US" sz="1700" b="1">
                  <a:solidFill>
                    <a:srgbClr val="333333"/>
                  </a:solidFill>
                </a:rPr>
              </a:br>
              <a:r>
                <a:rPr lang="en-US" sz="1700" b="1">
                  <a:solidFill>
                    <a:srgbClr val="333333"/>
                  </a:solidFill>
                </a:rPr>
                <a:t>&amp; Production</a:t>
              </a:r>
            </a:p>
          </p:txBody>
        </p:sp>
        <p:sp>
          <p:nvSpPr>
            <p:cNvPr id="16414" name="TextBox 60"/>
            <p:cNvSpPr txBox="1">
              <a:spLocks noChangeArrowheads="1"/>
            </p:cNvSpPr>
            <p:nvPr/>
          </p:nvSpPr>
          <p:spPr bwMode="auto">
            <a:xfrm>
              <a:off x="2448" y="2736"/>
              <a:ext cx="1057" cy="384"/>
            </a:xfrm>
            <a:prstGeom prst="rect">
              <a:avLst/>
            </a:prstGeom>
            <a:noFill/>
            <a:ln w="9525">
              <a:noFill/>
              <a:miter lim="800000"/>
              <a:headEnd/>
              <a:tailEnd/>
            </a:ln>
          </p:spPr>
          <p:txBody>
            <a:bodyPr>
              <a:prstTxWarp prst="textNoShape">
                <a:avLst/>
              </a:prstTxWarp>
              <a:spAutoFit/>
            </a:bodyPr>
            <a:lstStyle/>
            <a:p>
              <a:pPr algn="ctr" eaLnBrk="1" hangingPunct="1">
                <a:spcBef>
                  <a:spcPct val="0"/>
                </a:spcBef>
              </a:pPr>
              <a:r>
                <a:rPr lang="en-US" sz="1700" b="1">
                  <a:solidFill>
                    <a:srgbClr val="333333"/>
                  </a:solidFill>
                </a:rPr>
                <a:t>Realistic Simulation</a:t>
              </a:r>
            </a:p>
          </p:txBody>
        </p:sp>
        <p:sp>
          <p:nvSpPr>
            <p:cNvPr id="16415" name="TextBox 61"/>
            <p:cNvSpPr txBox="1">
              <a:spLocks noChangeArrowheads="1"/>
            </p:cNvSpPr>
            <p:nvPr/>
          </p:nvSpPr>
          <p:spPr bwMode="auto">
            <a:xfrm>
              <a:off x="686" y="2736"/>
              <a:ext cx="1076" cy="221"/>
            </a:xfrm>
            <a:prstGeom prst="rect">
              <a:avLst/>
            </a:prstGeom>
            <a:noFill/>
            <a:ln w="9525">
              <a:noFill/>
              <a:miter lim="800000"/>
              <a:headEnd/>
              <a:tailEnd/>
            </a:ln>
          </p:spPr>
          <p:txBody>
            <a:bodyPr>
              <a:prstTxWarp prst="textNoShape">
                <a:avLst/>
              </a:prstTxWarp>
              <a:spAutoFit/>
            </a:bodyPr>
            <a:lstStyle/>
            <a:p>
              <a:pPr algn="ctr" eaLnBrk="1" hangingPunct="1">
                <a:spcBef>
                  <a:spcPct val="0"/>
                </a:spcBef>
              </a:pPr>
              <a:r>
                <a:rPr lang="en-US" sz="1700" b="1">
                  <a:solidFill>
                    <a:srgbClr val="333333"/>
                  </a:solidFill>
                </a:rPr>
                <a:t>Virtual Design</a:t>
              </a:r>
            </a:p>
          </p:txBody>
        </p:sp>
        <p:grpSp>
          <p:nvGrpSpPr>
            <p:cNvPr id="16416" name="Group 59"/>
            <p:cNvGrpSpPr>
              <a:grpSpLocks/>
            </p:cNvGrpSpPr>
            <p:nvPr/>
          </p:nvGrpSpPr>
          <p:grpSpPr bwMode="auto">
            <a:xfrm>
              <a:off x="590" y="3077"/>
              <a:ext cx="1186" cy="621"/>
              <a:chOff x="590" y="2941"/>
              <a:chExt cx="1186" cy="621"/>
            </a:xfrm>
          </p:grpSpPr>
          <p:sp>
            <p:nvSpPr>
              <p:cNvPr id="16431" name="Rounded Rectangle 86"/>
              <p:cNvSpPr>
                <a:spLocks noChangeArrowheads="1"/>
              </p:cNvSpPr>
              <p:nvPr/>
            </p:nvSpPr>
            <p:spPr bwMode="auto">
              <a:xfrm>
                <a:off x="590" y="2941"/>
                <a:ext cx="1186" cy="162"/>
              </a:xfrm>
              <a:prstGeom prst="roundRect">
                <a:avLst>
                  <a:gd name="adj" fmla="val 16667"/>
                </a:avLst>
              </a:prstGeom>
              <a:noFill/>
              <a:ln w="3175">
                <a:noFill/>
                <a:round/>
                <a:headEnd/>
                <a:tailEnd type="arrow" w="med" len="med"/>
              </a:ln>
            </p:spPr>
            <p:txBody>
              <a:bodyPr lIns="90000" tIns="46800" rIns="36000" bIns="46800">
                <a:prstTxWarp prst="textNoShape">
                  <a:avLst/>
                </a:prstTxWarp>
                <a:spAutoFit/>
              </a:bodyPr>
              <a:lstStyle/>
              <a:p>
                <a:pPr algn="ctr"/>
                <a:r>
                  <a:rPr lang="en-US" sz="900" b="1">
                    <a:solidFill>
                      <a:srgbClr val="333333"/>
                    </a:solidFill>
                  </a:rPr>
                  <a:t>Systems</a:t>
                </a:r>
              </a:p>
            </p:txBody>
          </p:sp>
          <p:sp>
            <p:nvSpPr>
              <p:cNvPr id="16432" name="Rounded Rectangle 87"/>
              <p:cNvSpPr>
                <a:spLocks noChangeArrowheads="1"/>
              </p:cNvSpPr>
              <p:nvPr/>
            </p:nvSpPr>
            <p:spPr bwMode="auto">
              <a:xfrm>
                <a:off x="590" y="3092"/>
                <a:ext cx="1186" cy="162"/>
              </a:xfrm>
              <a:prstGeom prst="roundRect">
                <a:avLst>
                  <a:gd name="adj" fmla="val 16667"/>
                </a:avLst>
              </a:prstGeom>
              <a:noFill/>
              <a:ln w="3175">
                <a:noFill/>
                <a:round/>
                <a:headEnd/>
                <a:tailEnd type="arrow" w="med" len="med"/>
              </a:ln>
            </p:spPr>
            <p:txBody>
              <a:bodyPr lIns="90000" tIns="46800" rIns="36000" bIns="46800">
                <a:prstTxWarp prst="textNoShape">
                  <a:avLst/>
                </a:prstTxWarp>
                <a:spAutoFit/>
              </a:bodyPr>
              <a:lstStyle/>
              <a:p>
                <a:pPr algn="ctr"/>
                <a:r>
                  <a:rPr lang="en-US" sz="900" b="1">
                    <a:solidFill>
                      <a:srgbClr val="333333"/>
                    </a:solidFill>
                  </a:rPr>
                  <a:t>Shape </a:t>
                </a:r>
              </a:p>
            </p:txBody>
          </p:sp>
          <p:sp>
            <p:nvSpPr>
              <p:cNvPr id="16433" name="Rounded Rectangle 88"/>
              <p:cNvSpPr>
                <a:spLocks noChangeArrowheads="1"/>
              </p:cNvSpPr>
              <p:nvPr/>
            </p:nvSpPr>
            <p:spPr bwMode="auto">
              <a:xfrm>
                <a:off x="590" y="3242"/>
                <a:ext cx="1186" cy="162"/>
              </a:xfrm>
              <a:prstGeom prst="roundRect">
                <a:avLst>
                  <a:gd name="adj" fmla="val 16667"/>
                </a:avLst>
              </a:prstGeom>
              <a:noFill/>
              <a:ln w="3175">
                <a:noFill/>
                <a:round/>
                <a:headEnd/>
                <a:tailEnd type="arrow" w="med" len="med"/>
              </a:ln>
            </p:spPr>
            <p:txBody>
              <a:bodyPr lIns="90000" tIns="46800" rIns="36000" bIns="46800">
                <a:prstTxWarp prst="textNoShape">
                  <a:avLst/>
                </a:prstTxWarp>
                <a:spAutoFit/>
              </a:bodyPr>
              <a:lstStyle/>
              <a:p>
                <a:pPr algn="ctr"/>
                <a:r>
                  <a:rPr lang="en-US" sz="900" b="1">
                    <a:solidFill>
                      <a:srgbClr val="333333"/>
                    </a:solidFill>
                  </a:rPr>
                  <a:t>Mechanical</a:t>
                </a:r>
              </a:p>
            </p:txBody>
          </p:sp>
          <p:sp>
            <p:nvSpPr>
              <p:cNvPr id="16434" name="Rounded Rectangle 89"/>
              <p:cNvSpPr>
                <a:spLocks noChangeArrowheads="1"/>
              </p:cNvSpPr>
              <p:nvPr/>
            </p:nvSpPr>
            <p:spPr bwMode="auto">
              <a:xfrm>
                <a:off x="590" y="3400"/>
                <a:ext cx="1186" cy="162"/>
              </a:xfrm>
              <a:prstGeom prst="roundRect">
                <a:avLst>
                  <a:gd name="adj" fmla="val 16667"/>
                </a:avLst>
              </a:prstGeom>
              <a:noFill/>
              <a:ln w="3175">
                <a:noFill/>
                <a:round/>
                <a:headEnd/>
                <a:tailEnd type="arrow" w="med" len="med"/>
              </a:ln>
            </p:spPr>
            <p:txBody>
              <a:bodyPr lIns="90000" tIns="46800" rIns="36000" bIns="46800">
                <a:prstTxWarp prst="textNoShape">
                  <a:avLst/>
                </a:prstTxWarp>
                <a:spAutoFit/>
              </a:bodyPr>
              <a:lstStyle/>
              <a:p>
                <a:pPr algn="ctr"/>
                <a:r>
                  <a:rPr lang="en-US" sz="900" b="1">
                    <a:solidFill>
                      <a:srgbClr val="333333"/>
                    </a:solidFill>
                  </a:rPr>
                  <a:t>Equipments</a:t>
                </a:r>
              </a:p>
            </p:txBody>
          </p:sp>
          <p:cxnSp>
            <p:nvCxnSpPr>
              <p:cNvPr id="87" name="Straight Connector 86"/>
              <p:cNvCxnSpPr/>
              <p:nvPr/>
            </p:nvCxnSpPr>
            <p:spPr bwMode="auto">
              <a:xfrm>
                <a:off x="950" y="3093"/>
                <a:ext cx="480" cy="1"/>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88" name="Straight Connector 87"/>
              <p:cNvCxnSpPr/>
              <p:nvPr/>
            </p:nvCxnSpPr>
            <p:spPr bwMode="auto">
              <a:xfrm>
                <a:off x="950" y="3243"/>
                <a:ext cx="480" cy="1"/>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89" name="Straight Connector 88"/>
              <p:cNvCxnSpPr/>
              <p:nvPr/>
            </p:nvCxnSpPr>
            <p:spPr bwMode="auto">
              <a:xfrm>
                <a:off x="950" y="3399"/>
                <a:ext cx="480" cy="1"/>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grpSp>
        <p:grpSp>
          <p:nvGrpSpPr>
            <p:cNvPr id="16417" name="Group 63"/>
            <p:cNvGrpSpPr>
              <a:grpSpLocks/>
            </p:cNvGrpSpPr>
            <p:nvPr/>
          </p:nvGrpSpPr>
          <p:grpSpPr bwMode="auto">
            <a:xfrm>
              <a:off x="2217" y="3208"/>
              <a:ext cx="1472" cy="485"/>
              <a:chOff x="2217" y="3160"/>
              <a:chExt cx="1472" cy="485"/>
            </a:xfrm>
          </p:grpSpPr>
          <p:sp>
            <p:nvSpPr>
              <p:cNvPr id="16426" name="Rounded Rectangle 98"/>
              <p:cNvSpPr>
                <a:spLocks noChangeArrowheads="1"/>
              </p:cNvSpPr>
              <p:nvPr/>
            </p:nvSpPr>
            <p:spPr bwMode="auto">
              <a:xfrm>
                <a:off x="2217" y="3160"/>
                <a:ext cx="1472" cy="162"/>
              </a:xfrm>
              <a:prstGeom prst="roundRect">
                <a:avLst>
                  <a:gd name="adj" fmla="val 16667"/>
                </a:avLst>
              </a:prstGeom>
              <a:noFill/>
              <a:ln w="3175">
                <a:noFill/>
                <a:round/>
                <a:headEnd/>
                <a:tailEnd type="arrow" w="med" len="med"/>
              </a:ln>
            </p:spPr>
            <p:txBody>
              <a:bodyPr lIns="90000" tIns="46800" rIns="36000" bIns="46800">
                <a:prstTxWarp prst="textNoShape">
                  <a:avLst/>
                </a:prstTxWarp>
                <a:spAutoFit/>
              </a:bodyPr>
              <a:lstStyle/>
              <a:p>
                <a:pPr algn="ctr"/>
                <a:r>
                  <a:rPr lang="en-US" sz="900" b="1">
                    <a:solidFill>
                      <a:srgbClr val="333333"/>
                    </a:solidFill>
                  </a:rPr>
                  <a:t>Compliance</a:t>
                </a:r>
              </a:p>
            </p:txBody>
          </p:sp>
          <p:sp>
            <p:nvSpPr>
              <p:cNvPr id="16427" name="Rounded Rectangle 99"/>
              <p:cNvSpPr>
                <a:spLocks noChangeArrowheads="1"/>
              </p:cNvSpPr>
              <p:nvPr/>
            </p:nvSpPr>
            <p:spPr bwMode="auto">
              <a:xfrm>
                <a:off x="2297" y="3330"/>
                <a:ext cx="1338" cy="162"/>
              </a:xfrm>
              <a:prstGeom prst="roundRect">
                <a:avLst>
                  <a:gd name="adj" fmla="val 16667"/>
                </a:avLst>
              </a:prstGeom>
              <a:noFill/>
              <a:ln w="3175">
                <a:noFill/>
                <a:round/>
                <a:headEnd/>
                <a:tailEnd type="arrow" w="med" len="med"/>
              </a:ln>
            </p:spPr>
            <p:txBody>
              <a:bodyPr lIns="90000" tIns="46800" rIns="36000" bIns="46800">
                <a:prstTxWarp prst="textNoShape">
                  <a:avLst/>
                </a:prstTxWarp>
                <a:spAutoFit/>
              </a:bodyPr>
              <a:lstStyle/>
              <a:p>
                <a:pPr algn="ctr"/>
                <a:r>
                  <a:rPr lang="en-US" sz="900" b="1">
                    <a:solidFill>
                      <a:srgbClr val="333333"/>
                    </a:solidFill>
                  </a:rPr>
                  <a:t>Multiphysics Digital Lab</a:t>
                </a:r>
              </a:p>
            </p:txBody>
          </p:sp>
          <p:sp>
            <p:nvSpPr>
              <p:cNvPr id="16428" name="Rounded Rectangle 100"/>
              <p:cNvSpPr>
                <a:spLocks noChangeArrowheads="1"/>
              </p:cNvSpPr>
              <p:nvPr/>
            </p:nvSpPr>
            <p:spPr bwMode="auto">
              <a:xfrm>
                <a:off x="2297" y="3483"/>
                <a:ext cx="1338" cy="162"/>
              </a:xfrm>
              <a:prstGeom prst="roundRect">
                <a:avLst>
                  <a:gd name="adj" fmla="val 16667"/>
                </a:avLst>
              </a:prstGeom>
              <a:noFill/>
              <a:ln w="3175">
                <a:noFill/>
                <a:round/>
                <a:headEnd/>
                <a:tailEnd type="arrow" w="med" len="med"/>
              </a:ln>
            </p:spPr>
            <p:txBody>
              <a:bodyPr lIns="90000" tIns="46800" rIns="36000" bIns="46800">
                <a:prstTxWarp prst="textNoShape">
                  <a:avLst/>
                </a:prstTxWarp>
                <a:spAutoFit/>
              </a:bodyPr>
              <a:lstStyle/>
              <a:p>
                <a:pPr algn="ctr"/>
                <a:r>
                  <a:rPr lang="en-US" sz="900" b="1">
                    <a:solidFill>
                      <a:srgbClr val="333333"/>
                    </a:solidFill>
                  </a:rPr>
                  <a:t>Open Scientific Platform</a:t>
                </a:r>
              </a:p>
            </p:txBody>
          </p:sp>
          <p:cxnSp>
            <p:nvCxnSpPr>
              <p:cNvPr id="81" name="Straight Connector 80"/>
              <p:cNvCxnSpPr/>
              <p:nvPr/>
            </p:nvCxnSpPr>
            <p:spPr bwMode="auto">
              <a:xfrm>
                <a:off x="2727" y="3326"/>
                <a:ext cx="480" cy="1"/>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82" name="Straight Connector 81"/>
              <p:cNvCxnSpPr/>
              <p:nvPr/>
            </p:nvCxnSpPr>
            <p:spPr bwMode="auto">
              <a:xfrm>
                <a:off x="2727" y="3482"/>
                <a:ext cx="480" cy="1"/>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grpSp>
        <p:grpSp>
          <p:nvGrpSpPr>
            <p:cNvPr id="16418" name="Group 57"/>
            <p:cNvGrpSpPr>
              <a:grpSpLocks/>
            </p:cNvGrpSpPr>
            <p:nvPr/>
          </p:nvGrpSpPr>
          <p:grpSpPr bwMode="auto">
            <a:xfrm>
              <a:off x="4401" y="3077"/>
              <a:ext cx="1215" cy="621"/>
              <a:chOff x="3939" y="2941"/>
              <a:chExt cx="1215" cy="621"/>
            </a:xfrm>
          </p:grpSpPr>
          <p:sp>
            <p:nvSpPr>
              <p:cNvPr id="16419" name="Rounded Rectangle 92"/>
              <p:cNvSpPr>
                <a:spLocks noChangeArrowheads="1"/>
              </p:cNvSpPr>
              <p:nvPr/>
            </p:nvSpPr>
            <p:spPr bwMode="auto">
              <a:xfrm>
                <a:off x="3939" y="2941"/>
                <a:ext cx="1207" cy="162"/>
              </a:xfrm>
              <a:prstGeom prst="roundRect">
                <a:avLst>
                  <a:gd name="adj" fmla="val 16667"/>
                </a:avLst>
              </a:prstGeom>
              <a:noFill/>
              <a:ln w="3175">
                <a:noFill/>
                <a:round/>
                <a:headEnd/>
                <a:tailEnd type="arrow" w="med" len="med"/>
              </a:ln>
            </p:spPr>
            <p:txBody>
              <a:bodyPr lIns="90000" tIns="46800" rIns="36000" bIns="46800">
                <a:prstTxWarp prst="textNoShape">
                  <a:avLst/>
                </a:prstTxWarp>
                <a:spAutoFit/>
              </a:bodyPr>
              <a:lstStyle/>
              <a:p>
                <a:pPr algn="ctr"/>
                <a:r>
                  <a:rPr lang="en-US" sz="900" b="1">
                    <a:solidFill>
                      <a:srgbClr val="333333"/>
                    </a:solidFill>
                  </a:rPr>
                  <a:t>Manufacturing Planning</a:t>
                </a:r>
              </a:p>
            </p:txBody>
          </p:sp>
          <p:sp>
            <p:nvSpPr>
              <p:cNvPr id="16420" name="Rounded Rectangle 93"/>
              <p:cNvSpPr>
                <a:spLocks noChangeArrowheads="1"/>
              </p:cNvSpPr>
              <p:nvPr/>
            </p:nvSpPr>
            <p:spPr bwMode="auto">
              <a:xfrm>
                <a:off x="3939" y="3094"/>
                <a:ext cx="1207" cy="162"/>
              </a:xfrm>
              <a:prstGeom prst="roundRect">
                <a:avLst>
                  <a:gd name="adj" fmla="val 16667"/>
                </a:avLst>
              </a:prstGeom>
              <a:noFill/>
              <a:ln w="3175">
                <a:noFill/>
                <a:round/>
                <a:headEnd/>
                <a:tailEnd type="arrow" w="med" len="med"/>
              </a:ln>
            </p:spPr>
            <p:txBody>
              <a:bodyPr lIns="90000" tIns="46800" rIns="36000" bIns="46800">
                <a:prstTxWarp prst="textNoShape">
                  <a:avLst/>
                </a:prstTxWarp>
                <a:spAutoFit/>
              </a:bodyPr>
              <a:lstStyle/>
              <a:p>
                <a:pPr algn="ctr"/>
                <a:r>
                  <a:rPr lang="en-US" sz="900" b="1">
                    <a:solidFill>
                      <a:srgbClr val="333333"/>
                    </a:solidFill>
                  </a:rPr>
                  <a:t>Plant &amp; Resources Eng.</a:t>
                </a:r>
              </a:p>
            </p:txBody>
          </p:sp>
          <p:sp>
            <p:nvSpPr>
              <p:cNvPr id="16421" name="Rounded Rectangle 94"/>
              <p:cNvSpPr>
                <a:spLocks noChangeArrowheads="1"/>
              </p:cNvSpPr>
              <p:nvPr/>
            </p:nvSpPr>
            <p:spPr bwMode="auto">
              <a:xfrm>
                <a:off x="3939" y="3247"/>
                <a:ext cx="1207" cy="162"/>
              </a:xfrm>
              <a:prstGeom prst="roundRect">
                <a:avLst>
                  <a:gd name="adj" fmla="val 16667"/>
                </a:avLst>
              </a:prstGeom>
              <a:noFill/>
              <a:ln w="3175">
                <a:noFill/>
                <a:round/>
                <a:headEnd/>
                <a:tailEnd type="arrow" w="med" len="med"/>
              </a:ln>
            </p:spPr>
            <p:txBody>
              <a:bodyPr lIns="90000" tIns="46800" rIns="36000" bIns="46800">
                <a:prstTxWarp prst="textNoShape">
                  <a:avLst/>
                </a:prstTxWarp>
                <a:spAutoFit/>
              </a:bodyPr>
              <a:lstStyle/>
              <a:p>
                <a:pPr algn="ctr"/>
                <a:r>
                  <a:rPr lang="en-US" sz="900" b="1">
                    <a:solidFill>
                      <a:srgbClr val="333333"/>
                    </a:solidFill>
                  </a:rPr>
                  <a:t>Program &amp; Control Eng.</a:t>
                </a:r>
              </a:p>
            </p:txBody>
          </p:sp>
          <p:sp>
            <p:nvSpPr>
              <p:cNvPr id="16422" name="Rounded Rectangle 95"/>
              <p:cNvSpPr>
                <a:spLocks noChangeArrowheads="1"/>
              </p:cNvSpPr>
              <p:nvPr/>
            </p:nvSpPr>
            <p:spPr bwMode="auto">
              <a:xfrm>
                <a:off x="3947" y="3400"/>
                <a:ext cx="1207" cy="162"/>
              </a:xfrm>
              <a:prstGeom prst="roundRect">
                <a:avLst>
                  <a:gd name="adj" fmla="val 16667"/>
                </a:avLst>
              </a:prstGeom>
              <a:noFill/>
              <a:ln w="3175">
                <a:noFill/>
                <a:round/>
                <a:headEnd/>
                <a:tailEnd type="arrow" w="med" len="med"/>
              </a:ln>
            </p:spPr>
            <p:txBody>
              <a:bodyPr lIns="90000" tIns="46800" rIns="36000" bIns="46800">
                <a:prstTxWarp prst="textNoShape">
                  <a:avLst/>
                </a:prstTxWarp>
                <a:spAutoFit/>
              </a:bodyPr>
              <a:lstStyle/>
              <a:p>
                <a:pPr algn="ctr"/>
                <a:r>
                  <a:rPr lang="en-US" sz="900" b="1">
                    <a:solidFill>
                      <a:srgbClr val="333333"/>
                    </a:solidFill>
                  </a:rPr>
                  <a:t>Production Execution</a:t>
                </a:r>
              </a:p>
            </p:txBody>
          </p:sp>
          <p:cxnSp>
            <p:nvCxnSpPr>
              <p:cNvPr id="75" name="Straight Connector 74"/>
              <p:cNvCxnSpPr/>
              <p:nvPr/>
            </p:nvCxnSpPr>
            <p:spPr bwMode="auto">
              <a:xfrm>
                <a:off x="4313" y="3099"/>
                <a:ext cx="480" cy="1"/>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76" name="Straight Connector 75"/>
              <p:cNvCxnSpPr/>
              <p:nvPr/>
            </p:nvCxnSpPr>
            <p:spPr bwMode="auto">
              <a:xfrm>
                <a:off x="4313" y="3249"/>
                <a:ext cx="480" cy="1"/>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77" name="Straight Connector 76"/>
              <p:cNvCxnSpPr/>
              <p:nvPr/>
            </p:nvCxnSpPr>
            <p:spPr bwMode="auto">
              <a:xfrm>
                <a:off x="4313" y="3405"/>
                <a:ext cx="480" cy="1"/>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grpSp>
      </p:grpSp>
      <p:pic>
        <p:nvPicPr>
          <p:cNvPr id="16393" name="Picture 4" descr="C:\Documents and Settings\ptq.DS\Local Settings\Temp\logos_jpg\CATIA\Catia_singleblack\Catia_singleblack_200\Catia_singleblack_200.jpg"/>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2503488" y="5846763"/>
            <a:ext cx="400050" cy="328612"/>
          </a:xfrm>
          <a:prstGeom prst="rect">
            <a:avLst/>
          </a:prstGeom>
          <a:noFill/>
          <a:ln w="9525">
            <a:noFill/>
            <a:miter lim="800000"/>
            <a:headEnd/>
            <a:tailEnd/>
          </a:ln>
        </p:spPr>
      </p:pic>
      <p:pic>
        <p:nvPicPr>
          <p:cNvPr id="16394" name="Picture 5" descr="C:\Documents and Settings\ptq.DS\Local Settings\Temp\logos_jpg\DELMIA\Delmia _singleblack\Delmia _singleblack_200\Delmia _singleblack_200.jpg"/>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8623300" y="5865813"/>
            <a:ext cx="447675" cy="309562"/>
          </a:xfrm>
          <a:prstGeom prst="rect">
            <a:avLst/>
          </a:prstGeom>
          <a:noFill/>
          <a:ln w="9525">
            <a:noFill/>
            <a:miter lim="800000"/>
            <a:headEnd/>
            <a:tailEnd/>
          </a:ln>
        </p:spPr>
      </p:pic>
      <p:pic>
        <p:nvPicPr>
          <p:cNvPr id="16395" name="Picture 7" descr="C:\Documents and Settings\ptq.DS\Local Settings\Temp\logos_jpg\SIMULIA\SIMULIA_singleblack\SIMULIA_singleblack_200\SIMULIA_singleblack_200.jpg"/>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5421313" y="5821363"/>
            <a:ext cx="531812" cy="354012"/>
          </a:xfrm>
          <a:prstGeom prst="rect">
            <a:avLst/>
          </a:prstGeom>
          <a:noFill/>
          <a:ln w="9525">
            <a:noFill/>
            <a:miter lim="800000"/>
            <a:headEnd/>
            <a:tailEnd/>
          </a:ln>
        </p:spPr>
      </p:pic>
      <p:sp>
        <p:nvSpPr>
          <p:cNvPr id="53" name="Rectangle 52"/>
          <p:cNvSpPr/>
          <p:nvPr/>
        </p:nvSpPr>
        <p:spPr>
          <a:xfrm>
            <a:off x="0" y="1612900"/>
            <a:ext cx="9144000" cy="4564063"/>
          </a:xfrm>
          <a:prstGeom prst="rect">
            <a:avLst/>
          </a:prstGeom>
          <a:solidFill>
            <a:srgbClr val="BBE0E3">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eaLnBrk="1" hangingPunct="1">
              <a:spcBef>
                <a:spcPct val="0"/>
              </a:spcBef>
              <a:defRPr/>
            </a:pPr>
            <a:endParaRPr lang="en-US">
              <a:solidFill>
                <a:srgbClr val="FFFFFF"/>
              </a:solidFill>
              <a:ea typeface="Arial" pitchFamily="-111" charset="0"/>
            </a:endParaRPr>
          </a:p>
        </p:txBody>
      </p:sp>
      <p:pic>
        <p:nvPicPr>
          <p:cNvPr id="16397" name="Picture 55" descr="fond-puzzle"/>
          <p:cNvPicPr>
            <a:picLocks noChangeAspect="1" noChangeArrowheads="1"/>
          </p:cNvPicPr>
          <p:nvPr/>
        </p:nvPicPr>
        <p:blipFill>
          <a:blip r:embed="rId4"/>
          <a:srcRect t="31451" b="37132"/>
          <a:stretch>
            <a:fillRect/>
          </a:stretch>
        </p:blipFill>
        <p:spPr bwMode="auto">
          <a:xfrm>
            <a:off x="0" y="2409825"/>
            <a:ext cx="9144000" cy="2166938"/>
          </a:xfrm>
          <a:prstGeom prst="rect">
            <a:avLst/>
          </a:prstGeom>
          <a:noFill/>
          <a:ln w="9525">
            <a:noFill/>
            <a:miter lim="800000"/>
            <a:headEnd/>
            <a:tailEnd/>
          </a:ln>
        </p:spPr>
      </p:pic>
      <p:pic>
        <p:nvPicPr>
          <p:cNvPr id="16398" name="Picture 3" descr="C:\Documents and Settings\ptq.DS\Local Settings\Temp\logos_jpg\3DVIA\3dvia_singleblack\3dvia_singleblack_200\3dvia_noir_200.jpg"/>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8586788" y="2235200"/>
            <a:ext cx="504825" cy="184150"/>
          </a:xfrm>
          <a:prstGeom prst="rect">
            <a:avLst/>
          </a:prstGeom>
          <a:noFill/>
          <a:ln w="9525">
            <a:noFill/>
            <a:miter lim="800000"/>
            <a:headEnd/>
            <a:tailEnd/>
          </a:ln>
        </p:spPr>
      </p:pic>
      <p:pic>
        <p:nvPicPr>
          <p:cNvPr id="16399" name="Picture 6" descr="C:\Documents and Settings\ptq.DS\Local Settings\Temp\logos_jpg\ENOVIA\Enovia _singleblack\enovia_singlesingleblack_200\enovia_singleblack_200.jpg"/>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8594725" y="3959225"/>
            <a:ext cx="488950" cy="341313"/>
          </a:xfrm>
          <a:prstGeom prst="rect">
            <a:avLst/>
          </a:prstGeom>
          <a:noFill/>
          <a:ln w="9525">
            <a:noFill/>
            <a:miter lim="800000"/>
            <a:headEnd/>
            <a:tailEnd/>
          </a:ln>
        </p:spPr>
      </p:pic>
      <p:pic>
        <p:nvPicPr>
          <p:cNvPr id="16400" name="Picture 96" descr="zoom-enovia.png"/>
          <p:cNvPicPr>
            <a:picLocks noChangeAspect="1"/>
          </p:cNvPicPr>
          <p:nvPr/>
        </p:nvPicPr>
        <p:blipFill>
          <a:blip r:embed="rId11"/>
          <a:srcRect/>
          <a:stretch>
            <a:fillRect/>
          </a:stretch>
        </p:blipFill>
        <p:spPr bwMode="auto">
          <a:xfrm>
            <a:off x="1243013" y="2409825"/>
            <a:ext cx="6065837" cy="2133600"/>
          </a:xfrm>
          <a:prstGeom prst="rect">
            <a:avLst/>
          </a:prstGeom>
          <a:noFill/>
          <a:ln w="9525">
            <a:noFill/>
            <a:miter lim="800000"/>
            <a:headEnd/>
            <a:tailEnd/>
          </a:ln>
        </p:spPr>
      </p:pic>
      <p:pic>
        <p:nvPicPr>
          <p:cNvPr id="16401" name="Picture 98" descr="integrations.png"/>
          <p:cNvPicPr>
            <a:picLocks noChangeAspect="1"/>
          </p:cNvPicPr>
          <p:nvPr/>
        </p:nvPicPr>
        <p:blipFill>
          <a:blip r:embed="rId12"/>
          <a:srcRect/>
          <a:stretch>
            <a:fillRect/>
          </a:stretch>
        </p:blipFill>
        <p:spPr bwMode="auto">
          <a:xfrm>
            <a:off x="182563" y="2413000"/>
            <a:ext cx="852487" cy="2079625"/>
          </a:xfrm>
          <a:prstGeom prst="rect">
            <a:avLst/>
          </a:prstGeom>
          <a:noFill/>
          <a:ln w="9525">
            <a:noFill/>
            <a:miter lim="800000"/>
            <a:headEnd/>
            <a:tailEnd/>
          </a:ln>
        </p:spPr>
      </p:pic>
      <p:cxnSp>
        <p:nvCxnSpPr>
          <p:cNvPr id="101" name="Straight Connector 100"/>
          <p:cNvCxnSpPr/>
          <p:nvPr/>
        </p:nvCxnSpPr>
        <p:spPr>
          <a:xfrm>
            <a:off x="925513" y="2581275"/>
            <a:ext cx="250825" cy="3175"/>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925513" y="2849563"/>
            <a:ext cx="250825" cy="1587"/>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25513" y="3160713"/>
            <a:ext cx="250825" cy="3175"/>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25513" y="3455988"/>
            <a:ext cx="250825" cy="1587"/>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25513" y="3738563"/>
            <a:ext cx="250825" cy="1587"/>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925513" y="4024313"/>
            <a:ext cx="250825" cy="1587"/>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925513" y="4316413"/>
            <a:ext cx="250825" cy="1587"/>
          </a:xfrm>
          <a:prstGeom prst="line">
            <a:avLst/>
          </a:prstGeom>
          <a:ln w="57150">
            <a:solidFill>
              <a:srgbClr val="9785B7"/>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1166813" y="2557463"/>
            <a:ext cx="46037" cy="1787525"/>
          </a:xfrm>
          <a:prstGeom prst="rect">
            <a:avLst/>
          </a:prstGeom>
          <a:solidFill>
            <a:srgbClr val="9785B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eaLnBrk="1" hangingPunct="1">
              <a:spcBef>
                <a:spcPct val="0"/>
              </a:spcBef>
              <a:defRPr/>
            </a:pPr>
            <a:endParaRPr lang="en-US">
              <a:solidFill>
                <a:srgbClr val="FFFFFF"/>
              </a:solidFill>
              <a:ea typeface="Arial" pitchFamily="-111" charset="0"/>
            </a:endParaRPr>
          </a:p>
        </p:txBody>
      </p:sp>
      <p:sp>
        <p:nvSpPr>
          <p:cNvPr id="16410" name="TextBox 106"/>
          <p:cNvSpPr txBox="1">
            <a:spLocks noChangeArrowheads="1"/>
          </p:cNvSpPr>
          <p:nvPr/>
        </p:nvSpPr>
        <p:spPr bwMode="auto">
          <a:xfrm>
            <a:off x="7170738" y="2940050"/>
            <a:ext cx="1814512" cy="554038"/>
          </a:xfrm>
          <a:prstGeom prst="rect">
            <a:avLst/>
          </a:prstGeom>
          <a:noFill/>
          <a:ln w="9525">
            <a:noFill/>
            <a:miter lim="800000"/>
            <a:headEnd/>
            <a:tailEnd/>
          </a:ln>
        </p:spPr>
        <p:txBody>
          <a:bodyPr lIns="0" tIns="0" rIns="0" bIns="0">
            <a:prstTxWarp prst="textNoShape">
              <a:avLst/>
            </a:prstTxWarp>
            <a:spAutoFit/>
          </a:bodyPr>
          <a:lstStyle/>
          <a:p>
            <a:pPr algn="ctr" eaLnBrk="1" hangingPunct="1">
              <a:spcBef>
                <a:spcPct val="0"/>
              </a:spcBef>
            </a:pPr>
            <a:r>
              <a:rPr lang="en-US" b="1">
                <a:solidFill>
                  <a:srgbClr val="333333"/>
                </a:solidFill>
              </a:rPr>
              <a:t>Collaborative</a:t>
            </a:r>
            <a:br>
              <a:rPr lang="en-US" b="1">
                <a:solidFill>
                  <a:srgbClr val="333333"/>
                </a:solidFill>
              </a:rPr>
            </a:br>
            <a:r>
              <a:rPr lang="en-US" b="1">
                <a:solidFill>
                  <a:srgbClr val="333333"/>
                </a:solidFill>
              </a:rPr>
              <a:t>Innovation</a:t>
            </a:r>
          </a:p>
        </p:txBody>
      </p:sp>
      <p:pic>
        <p:nvPicPr>
          <p:cNvPr id="16411" name="Picture 57" descr="IPLM2"/>
          <p:cNvPicPr>
            <a:picLocks noChangeAspect="1" noChangeArrowheads="1"/>
          </p:cNvPicPr>
          <p:nvPr/>
        </p:nvPicPr>
        <p:blipFill>
          <a:blip r:embed="rId13"/>
          <a:srcRect/>
          <a:stretch>
            <a:fillRect/>
          </a:stretch>
        </p:blipFill>
        <p:spPr bwMode="auto">
          <a:xfrm>
            <a:off x="7735888" y="3581400"/>
            <a:ext cx="685800" cy="539750"/>
          </a:xfrm>
          <a:prstGeom prst="rect">
            <a:avLst/>
          </a:prstGeom>
          <a:noFill/>
          <a:ln w="9525">
            <a:noFill/>
            <a:miter lim="800000"/>
            <a:headEnd/>
            <a:tailEnd/>
          </a:ln>
        </p:spPr>
      </p:pic>
      <p:sp>
        <p:nvSpPr>
          <p:cNvPr id="16412" name="Title 56"/>
          <p:cNvSpPr>
            <a:spLocks noGrp="1"/>
          </p:cNvSpPr>
          <p:nvPr>
            <p:ph type="title"/>
          </p:nvPr>
        </p:nvSpPr>
        <p:spPr/>
        <p:txBody>
          <a:bodyPr/>
          <a:lstStyle/>
          <a:p>
            <a:r>
              <a:rPr lang="fr-FR">
                <a:ea typeface="Arial" pitchFamily="-110" charset="0"/>
              </a:rPr>
              <a:t>PLM 2.0 – ENOVIA V6 Footprint</a:t>
            </a: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2800" dirty="0" smtClean="0"/>
              <a:t>V6 Fundamentals</a:t>
            </a:r>
            <a:endParaRPr lang="en-US" sz="2800" dirty="0"/>
          </a:p>
        </p:txBody>
      </p:sp>
      <p:sp>
        <p:nvSpPr>
          <p:cNvPr id="14339" name="Rectangle 3"/>
          <p:cNvSpPr>
            <a:spLocks noGrp="1" noChangeArrowheads="1"/>
          </p:cNvSpPr>
          <p:nvPr>
            <p:ph idx="1"/>
          </p:nvPr>
        </p:nvSpPr>
        <p:spPr>
          <a:xfrm>
            <a:off x="281244" y="1139054"/>
            <a:ext cx="5942575" cy="5291240"/>
          </a:xfrm>
        </p:spPr>
        <p:txBody>
          <a:bodyPr/>
          <a:lstStyle/>
          <a:p>
            <a:r>
              <a:rPr lang="en-US" dirty="0" smtClean="0"/>
              <a:t>To accelerate innovation spiral, all data import, export &amp; conversion should be eliminated</a:t>
            </a:r>
          </a:p>
          <a:p>
            <a:pPr lvl="1">
              <a:buFont typeface="Arial" pitchFamily="34" charset="0"/>
              <a:buChar char="•"/>
            </a:pPr>
            <a:r>
              <a:rPr lang="en-US" sz="1800" dirty="0" smtClean="0"/>
              <a:t> Share design without local data duplication</a:t>
            </a:r>
          </a:p>
          <a:p>
            <a:pPr lvl="1">
              <a:buFont typeface="Arial" pitchFamily="34" charset="0"/>
              <a:buChar char="•"/>
            </a:pPr>
            <a:r>
              <a:rPr lang="en-US" sz="1800" dirty="0" smtClean="0"/>
              <a:t> Share product structure between design, simulation and manufacturing</a:t>
            </a:r>
          </a:p>
          <a:p>
            <a:pPr>
              <a:buFont typeface="Symbol" pitchFamily="18" charset="2"/>
              <a:buChar char="Þ"/>
            </a:pPr>
            <a:r>
              <a:rPr lang="en-US" dirty="0" smtClean="0">
                <a:solidFill>
                  <a:srgbClr val="FF0000"/>
                </a:solidFill>
              </a:rPr>
              <a:t>ENOVIA V6 provides one single Architecture</a:t>
            </a:r>
          </a:p>
          <a:p>
            <a:pPr>
              <a:buFont typeface="Symbol" pitchFamily="18" charset="2"/>
              <a:buChar char="Þ"/>
            </a:pPr>
            <a:endParaRPr lang="en-US" dirty="0" smtClean="0">
              <a:solidFill>
                <a:srgbClr val="FF0000"/>
              </a:solidFill>
            </a:endParaRPr>
          </a:p>
          <a:p>
            <a:r>
              <a:rPr lang="en-US" dirty="0" smtClean="0"/>
              <a:t>To enable efficient cross-discipline collaboration, between all applications</a:t>
            </a:r>
          </a:p>
          <a:p>
            <a:pPr lvl="1">
              <a:buFont typeface="Arial" pitchFamily="34" charset="0"/>
              <a:buChar char="•"/>
            </a:pPr>
            <a:r>
              <a:rPr lang="en-US" sz="1800" dirty="0" smtClean="0"/>
              <a:t> Same Configuration Management across all disciplines</a:t>
            </a:r>
          </a:p>
          <a:p>
            <a:pPr lvl="1">
              <a:buFont typeface="Arial" pitchFamily="34" charset="0"/>
              <a:buChar char="•"/>
            </a:pPr>
            <a:r>
              <a:rPr lang="en-US" sz="1800" dirty="0" smtClean="0"/>
              <a:t> Program Management covering all activities of a projects</a:t>
            </a:r>
          </a:p>
          <a:p>
            <a:pPr>
              <a:buFont typeface="Symbol" pitchFamily="18" charset="2"/>
              <a:buChar char="Þ"/>
            </a:pPr>
            <a:r>
              <a:rPr lang="en-US" dirty="0" smtClean="0">
                <a:solidFill>
                  <a:srgbClr val="FF0000"/>
                </a:solidFill>
              </a:rPr>
              <a:t>ENOVIA V6 relies on one single Data Model</a:t>
            </a:r>
          </a:p>
        </p:txBody>
      </p:sp>
      <p:pic>
        <p:nvPicPr>
          <p:cNvPr id="14340" name="Picture 4"/>
          <p:cNvPicPr>
            <a:picLocks noChangeAspect="1" noChangeArrowheads="1"/>
          </p:cNvPicPr>
          <p:nvPr/>
        </p:nvPicPr>
        <p:blipFill>
          <a:blip r:embed="rId3"/>
          <a:srcRect/>
          <a:stretch>
            <a:fillRect/>
          </a:stretch>
        </p:blipFill>
        <p:spPr bwMode="auto">
          <a:xfrm>
            <a:off x="6205538" y="3990975"/>
            <a:ext cx="2828925" cy="1419225"/>
          </a:xfrm>
          <a:prstGeom prst="rect">
            <a:avLst/>
          </a:prstGeom>
          <a:noFill/>
          <a:ln w="9525" algn="ctr">
            <a:noFill/>
            <a:miter lim="800000"/>
            <a:headEnd/>
            <a:tailEnd/>
          </a:ln>
        </p:spPr>
      </p:pic>
      <p:pic>
        <p:nvPicPr>
          <p:cNvPr id="14341" name="Picture 5"/>
          <p:cNvPicPr>
            <a:picLocks noChangeAspect="1" noChangeArrowheads="1"/>
          </p:cNvPicPr>
          <p:nvPr/>
        </p:nvPicPr>
        <p:blipFill>
          <a:blip r:embed="rId4"/>
          <a:srcRect/>
          <a:stretch>
            <a:fillRect/>
          </a:stretch>
        </p:blipFill>
        <p:spPr bwMode="auto">
          <a:xfrm>
            <a:off x="6205538" y="1470025"/>
            <a:ext cx="2828925" cy="1882775"/>
          </a:xfrm>
          <a:prstGeom prst="rect">
            <a:avLst/>
          </a:prstGeom>
          <a:noFill/>
          <a:ln w="9525" algn="ctr">
            <a:noFill/>
            <a:miter lim="800000"/>
            <a:headEnd/>
            <a:tailEnd/>
          </a:ln>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31" name="Rectangle 15"/>
          <p:cNvSpPr>
            <a:spLocks noGrp="1" noChangeArrowheads="1"/>
          </p:cNvSpPr>
          <p:nvPr>
            <p:ph type="title"/>
          </p:nvPr>
        </p:nvSpPr>
        <p:spPr/>
        <p:txBody>
          <a:bodyPr/>
          <a:lstStyle/>
          <a:p>
            <a:r>
              <a:rPr lang="en-US" dirty="0" smtClean="0"/>
              <a:t>Governance</a:t>
            </a:r>
            <a:endParaRPr lang="en-US" dirty="0"/>
          </a:p>
        </p:txBody>
      </p:sp>
      <p:sp>
        <p:nvSpPr>
          <p:cNvPr id="15" name="Footer Placeholder 2"/>
          <p:cNvSpPr>
            <a:spLocks noGrp="1"/>
          </p:cNvSpPr>
          <p:nvPr>
            <p:ph type="ftr" sz="quarter" idx="4294967295"/>
          </p:nvPr>
        </p:nvSpPr>
        <p:spPr>
          <a:xfrm>
            <a:off x="2819400" y="6632575"/>
            <a:ext cx="674688" cy="225425"/>
          </a:xfrm>
          <a:prstGeom prst="rect">
            <a:avLst/>
          </a:prstGeom>
        </p:spPr>
        <p:txBody>
          <a:bodyPr/>
          <a:lstStyle/>
          <a:p>
            <a:r>
              <a:rPr lang="fr-FR"/>
              <a:t>DASSAULT SYSTEMES - Page     -</a:t>
            </a:r>
          </a:p>
        </p:txBody>
      </p:sp>
      <p:sp>
        <p:nvSpPr>
          <p:cNvPr id="16" name="Slide Number Placeholder 3"/>
          <p:cNvSpPr>
            <a:spLocks noGrp="1"/>
          </p:cNvSpPr>
          <p:nvPr>
            <p:ph type="sldNum" sz="quarter" idx="4294967295"/>
          </p:nvPr>
        </p:nvSpPr>
        <p:spPr>
          <a:xfrm>
            <a:off x="1985963" y="6462713"/>
            <a:ext cx="857250" cy="476250"/>
          </a:xfrm>
          <a:prstGeom prst="rect">
            <a:avLst/>
          </a:prstGeom>
        </p:spPr>
        <p:txBody>
          <a:bodyPr/>
          <a:lstStyle/>
          <a:p>
            <a:pPr>
              <a:defRPr/>
            </a:pPr>
            <a:fld id="{0AF4E1C3-F75D-4095-B9B9-8B8B4A98138C}" type="slidenum">
              <a:rPr lang="fr-FR"/>
              <a:pPr>
                <a:defRPr/>
              </a:pPr>
              <a:t>7</a:t>
            </a:fld>
            <a:endParaRPr lang="fr-FR"/>
          </a:p>
        </p:txBody>
      </p:sp>
      <p:sp>
        <p:nvSpPr>
          <p:cNvPr id="17" name="Date Placeholder 4"/>
          <p:cNvSpPr>
            <a:spLocks noGrp="1"/>
          </p:cNvSpPr>
          <p:nvPr>
            <p:ph type="dt" sz="half" idx="4294967295"/>
          </p:nvPr>
        </p:nvSpPr>
        <p:spPr>
          <a:xfrm>
            <a:off x="2144713" y="6465888"/>
            <a:ext cx="2133600" cy="476250"/>
          </a:xfrm>
          <a:prstGeom prst="rect">
            <a:avLst/>
          </a:prstGeom>
        </p:spPr>
        <p:txBody>
          <a:bodyPr/>
          <a:lstStyle/>
          <a:p>
            <a:pPr>
              <a:defRPr/>
            </a:pPr>
            <a:fld id="{E60D6924-ED45-47DE-8C8C-053ECDE7AFB6}" type="datetime1">
              <a:rPr lang="fr-FR"/>
              <a:pPr>
                <a:defRPr/>
              </a:pPr>
              <a:t>21/04/2009</a:t>
            </a:fld>
            <a:endParaRPr lang="fr-FR"/>
          </a:p>
        </p:txBody>
      </p:sp>
      <p:pic>
        <p:nvPicPr>
          <p:cNvPr id="316418" name="Picture 14" descr="reference2.png"/>
          <p:cNvPicPr>
            <a:picLocks noChangeAspect="1"/>
          </p:cNvPicPr>
          <p:nvPr/>
        </p:nvPicPr>
        <p:blipFill>
          <a:blip r:embed="rId3" cstate="print"/>
          <a:srcRect/>
          <a:stretch>
            <a:fillRect/>
          </a:stretch>
        </p:blipFill>
        <p:spPr bwMode="auto">
          <a:xfrm>
            <a:off x="2179638" y="1128713"/>
            <a:ext cx="4937125" cy="1365250"/>
          </a:xfrm>
          <a:prstGeom prst="rect">
            <a:avLst/>
          </a:prstGeom>
          <a:noFill/>
          <a:ln w="9525">
            <a:noFill/>
            <a:miter lim="800000"/>
            <a:headEnd/>
            <a:tailEnd/>
          </a:ln>
        </p:spPr>
      </p:pic>
      <p:sp>
        <p:nvSpPr>
          <p:cNvPr id="31752" name="Text Box 8"/>
          <p:cNvSpPr txBox="1">
            <a:spLocks noChangeArrowheads="1"/>
          </p:cNvSpPr>
          <p:nvPr/>
        </p:nvSpPr>
        <p:spPr bwMode="auto">
          <a:xfrm>
            <a:off x="285750" y="2614613"/>
            <a:ext cx="4202113" cy="858837"/>
          </a:xfrm>
          <a:prstGeom prst="rect">
            <a:avLst/>
          </a:prstGeom>
          <a:solidFill>
            <a:schemeClr val="bg1">
              <a:alpha val="50000"/>
            </a:schemeClr>
          </a:solidFill>
          <a:ln w="9525">
            <a:noFill/>
            <a:miter lim="800000"/>
            <a:headEnd/>
            <a:tailEnd/>
          </a:ln>
        </p:spPr>
        <p:txBody>
          <a:bodyPr>
            <a:spAutoFit/>
          </a:bodyPr>
          <a:lstStyle/>
          <a:p>
            <a:pPr>
              <a:spcBef>
                <a:spcPct val="20000"/>
              </a:spcBef>
            </a:pPr>
            <a:r>
              <a:rPr lang="en-US" sz="1200">
                <a:solidFill>
                  <a:schemeClr val="accent2"/>
                </a:solidFill>
                <a:latin typeface="Arial Black" pitchFamily="34" charset="0"/>
              </a:rPr>
              <a:t>Portfolio Configuration Management</a:t>
            </a:r>
          </a:p>
          <a:p>
            <a:pPr>
              <a:spcBef>
                <a:spcPct val="20000"/>
              </a:spcBef>
            </a:pPr>
            <a:r>
              <a:rPr lang="en-US" sz="1200" b="1" i="1">
                <a:solidFill>
                  <a:srgbClr val="333333"/>
                </a:solidFill>
              </a:rPr>
              <a:t>ENOVIA Variant Configuration Central</a:t>
            </a:r>
            <a:r>
              <a:rPr lang="en-US" sz="1200">
                <a:solidFill>
                  <a:srgbClr val="333333"/>
                </a:solidFill>
              </a:rPr>
              <a:t> provides a standard product structure to optimize the design process for new product concepts</a:t>
            </a:r>
          </a:p>
        </p:txBody>
      </p:sp>
      <p:pic>
        <p:nvPicPr>
          <p:cNvPr id="31753" name="Picture 9"/>
          <p:cNvPicPr>
            <a:picLocks noChangeAspect="1" noChangeArrowheads="1"/>
          </p:cNvPicPr>
          <p:nvPr/>
        </p:nvPicPr>
        <p:blipFill>
          <a:blip r:embed="rId4"/>
          <a:srcRect/>
          <a:stretch>
            <a:fillRect/>
          </a:stretch>
        </p:blipFill>
        <p:spPr bwMode="auto">
          <a:xfrm>
            <a:off x="292100" y="1098550"/>
            <a:ext cx="1981200" cy="1482725"/>
          </a:xfrm>
          <a:prstGeom prst="rect">
            <a:avLst/>
          </a:prstGeom>
          <a:noFill/>
          <a:ln w="9525">
            <a:noFill/>
            <a:miter lim="800000"/>
            <a:headEnd/>
            <a:tailEnd/>
          </a:ln>
        </p:spPr>
      </p:pic>
      <p:sp>
        <p:nvSpPr>
          <p:cNvPr id="31754" name="Text Box 10"/>
          <p:cNvSpPr txBox="1">
            <a:spLocks noChangeArrowheads="1"/>
          </p:cNvSpPr>
          <p:nvPr/>
        </p:nvSpPr>
        <p:spPr bwMode="auto">
          <a:xfrm>
            <a:off x="4953000" y="2614613"/>
            <a:ext cx="4049713" cy="858837"/>
          </a:xfrm>
          <a:prstGeom prst="rect">
            <a:avLst/>
          </a:prstGeom>
          <a:noFill/>
          <a:ln w="9525">
            <a:noFill/>
            <a:miter lim="800000"/>
            <a:headEnd/>
            <a:tailEnd/>
          </a:ln>
        </p:spPr>
        <p:txBody>
          <a:bodyPr>
            <a:spAutoFit/>
          </a:bodyPr>
          <a:lstStyle/>
          <a:p>
            <a:pPr algn="r">
              <a:spcBef>
                <a:spcPct val="20000"/>
              </a:spcBef>
            </a:pPr>
            <a:r>
              <a:rPr lang="en-US" sz="1200">
                <a:solidFill>
                  <a:schemeClr val="accent2"/>
                </a:solidFill>
                <a:latin typeface="Arial Black" pitchFamily="34" charset="0"/>
              </a:rPr>
              <a:t>Requirements Management</a:t>
            </a:r>
          </a:p>
          <a:p>
            <a:pPr algn="r">
              <a:spcBef>
                <a:spcPct val="20000"/>
              </a:spcBef>
            </a:pPr>
            <a:r>
              <a:rPr lang="en-US" sz="1200" b="1" i="1">
                <a:solidFill>
                  <a:srgbClr val="333333"/>
                </a:solidFill>
              </a:rPr>
              <a:t>ENOVIA Requirements Central</a:t>
            </a:r>
            <a:r>
              <a:rPr lang="en-US" sz="1200">
                <a:solidFill>
                  <a:srgbClr val="333333"/>
                </a:solidFill>
              </a:rPr>
              <a:t> captures the voice of the customer and provides traceability to downstream design data</a:t>
            </a:r>
          </a:p>
        </p:txBody>
      </p:sp>
      <p:pic>
        <p:nvPicPr>
          <p:cNvPr id="31755" name="Picture 11" descr="pic23589"/>
          <p:cNvPicPr>
            <a:picLocks noChangeAspect="1" noChangeArrowheads="1"/>
          </p:cNvPicPr>
          <p:nvPr/>
        </p:nvPicPr>
        <p:blipFill>
          <a:blip r:embed="rId5" cstate="print"/>
          <a:srcRect/>
          <a:stretch>
            <a:fillRect/>
          </a:stretch>
        </p:blipFill>
        <p:spPr bwMode="auto">
          <a:xfrm>
            <a:off x="7107238" y="1098550"/>
            <a:ext cx="1973262" cy="1511300"/>
          </a:xfrm>
          <a:prstGeom prst="rect">
            <a:avLst/>
          </a:prstGeom>
          <a:noFill/>
          <a:ln w="9525">
            <a:noFill/>
            <a:miter lim="800000"/>
            <a:headEnd/>
            <a:tailEnd/>
          </a:ln>
        </p:spPr>
      </p:pic>
      <p:sp>
        <p:nvSpPr>
          <p:cNvPr id="31756" name="Text Box 12"/>
          <p:cNvSpPr txBox="1">
            <a:spLocks noChangeArrowheads="1"/>
          </p:cNvSpPr>
          <p:nvPr/>
        </p:nvSpPr>
        <p:spPr bwMode="auto">
          <a:xfrm>
            <a:off x="225425" y="3862388"/>
            <a:ext cx="3259138" cy="858837"/>
          </a:xfrm>
          <a:prstGeom prst="rect">
            <a:avLst/>
          </a:prstGeom>
          <a:solidFill>
            <a:schemeClr val="bg1">
              <a:alpha val="50000"/>
            </a:schemeClr>
          </a:solidFill>
          <a:ln w="9525">
            <a:noFill/>
            <a:miter lim="800000"/>
            <a:headEnd/>
            <a:tailEnd/>
          </a:ln>
        </p:spPr>
        <p:txBody>
          <a:bodyPr>
            <a:spAutoFit/>
          </a:bodyPr>
          <a:lstStyle/>
          <a:p>
            <a:pPr>
              <a:spcBef>
                <a:spcPct val="20000"/>
              </a:spcBef>
            </a:pPr>
            <a:r>
              <a:rPr lang="en-US" sz="1200">
                <a:solidFill>
                  <a:schemeClr val="accent2"/>
                </a:solidFill>
                <a:latin typeface="Arial Black" pitchFamily="34" charset="0"/>
              </a:rPr>
              <a:t>Program Management</a:t>
            </a:r>
          </a:p>
          <a:p>
            <a:pPr>
              <a:spcBef>
                <a:spcPct val="20000"/>
              </a:spcBef>
            </a:pPr>
            <a:r>
              <a:rPr lang="en-US" sz="1200" b="1" i="1">
                <a:solidFill>
                  <a:srgbClr val="333333"/>
                </a:solidFill>
              </a:rPr>
              <a:t>ENOVIA Program Central</a:t>
            </a:r>
            <a:r>
              <a:rPr lang="en-US" sz="1200">
                <a:solidFill>
                  <a:srgbClr val="333333"/>
                </a:solidFill>
              </a:rPr>
              <a:t> manage complex programs across the extended enterprise with real-time access to development IP</a:t>
            </a:r>
          </a:p>
        </p:txBody>
      </p:sp>
      <p:pic>
        <p:nvPicPr>
          <p:cNvPr id="31757" name="Picture 13"/>
          <p:cNvPicPr>
            <a:picLocks noChangeAspect="1" noChangeArrowheads="1"/>
          </p:cNvPicPr>
          <p:nvPr/>
        </p:nvPicPr>
        <p:blipFill>
          <a:blip r:embed="rId6"/>
          <a:srcRect t="16490"/>
          <a:stretch>
            <a:fillRect/>
          </a:stretch>
        </p:blipFill>
        <p:spPr bwMode="auto">
          <a:xfrm>
            <a:off x="312738" y="4706938"/>
            <a:ext cx="2347912" cy="1423987"/>
          </a:xfrm>
          <a:prstGeom prst="rect">
            <a:avLst/>
          </a:prstGeom>
          <a:noFill/>
          <a:ln w="38100" algn="ctr">
            <a:noFill/>
            <a:miter lim="800000"/>
            <a:headEnd/>
            <a:tailEnd/>
          </a:ln>
        </p:spPr>
      </p:pic>
      <p:sp>
        <p:nvSpPr>
          <p:cNvPr id="31758" name="Text Box 14"/>
          <p:cNvSpPr txBox="1">
            <a:spLocks noChangeArrowheads="1"/>
          </p:cNvSpPr>
          <p:nvPr/>
        </p:nvSpPr>
        <p:spPr bwMode="auto">
          <a:xfrm>
            <a:off x="3314700" y="3862388"/>
            <a:ext cx="2962275" cy="858837"/>
          </a:xfrm>
          <a:prstGeom prst="rect">
            <a:avLst/>
          </a:prstGeom>
          <a:noFill/>
          <a:ln w="9525">
            <a:noFill/>
            <a:miter lim="800000"/>
            <a:headEnd/>
            <a:tailEnd/>
          </a:ln>
        </p:spPr>
        <p:txBody>
          <a:bodyPr>
            <a:spAutoFit/>
          </a:bodyPr>
          <a:lstStyle/>
          <a:p>
            <a:pPr algn="ctr">
              <a:spcBef>
                <a:spcPct val="20000"/>
              </a:spcBef>
            </a:pPr>
            <a:r>
              <a:rPr lang="en-US" sz="1200">
                <a:solidFill>
                  <a:schemeClr val="accent2"/>
                </a:solidFill>
                <a:latin typeface="Arial Black" pitchFamily="34" charset="0"/>
              </a:rPr>
              <a:t>Decision Support Business Intel</a:t>
            </a:r>
          </a:p>
          <a:p>
            <a:pPr algn="ctr">
              <a:spcBef>
                <a:spcPct val="20000"/>
              </a:spcBef>
            </a:pPr>
            <a:r>
              <a:rPr lang="en-US" sz="1200" b="1" i="1">
                <a:solidFill>
                  <a:srgbClr val="333333"/>
                </a:solidFill>
              </a:rPr>
              <a:t>ENOVIA 3DLive</a:t>
            </a:r>
            <a:r>
              <a:rPr lang="en-US" sz="1200">
                <a:solidFill>
                  <a:srgbClr val="333333"/>
                </a:solidFill>
              </a:rPr>
              <a:t> is used to search, navigate, work, and collaborate in real-time with intuitive 3D data </a:t>
            </a:r>
          </a:p>
        </p:txBody>
      </p:sp>
      <p:pic>
        <p:nvPicPr>
          <p:cNvPr id="31760" name="Picture 16" descr="EST_INV_Engine2"/>
          <p:cNvPicPr>
            <a:picLocks noChangeAspect="1" noChangeArrowheads="1"/>
          </p:cNvPicPr>
          <p:nvPr/>
        </p:nvPicPr>
        <p:blipFill>
          <a:blip r:embed="rId7" cstate="print"/>
          <a:srcRect/>
          <a:stretch>
            <a:fillRect/>
          </a:stretch>
        </p:blipFill>
        <p:spPr bwMode="auto">
          <a:xfrm>
            <a:off x="3663950" y="4706938"/>
            <a:ext cx="2099768" cy="1504465"/>
          </a:xfrm>
          <a:prstGeom prst="rect">
            <a:avLst/>
          </a:prstGeom>
          <a:noFill/>
          <a:ln w="9525">
            <a:noFill/>
            <a:miter lim="800000"/>
            <a:headEnd/>
            <a:tailEnd/>
          </a:ln>
        </p:spPr>
      </p:pic>
      <p:sp>
        <p:nvSpPr>
          <p:cNvPr id="31761" name="Text Box 17"/>
          <p:cNvSpPr txBox="1">
            <a:spLocks noChangeArrowheads="1"/>
          </p:cNvSpPr>
          <p:nvPr/>
        </p:nvSpPr>
        <p:spPr bwMode="auto">
          <a:xfrm>
            <a:off x="6397625" y="3862388"/>
            <a:ext cx="2735263" cy="858837"/>
          </a:xfrm>
          <a:prstGeom prst="rect">
            <a:avLst/>
          </a:prstGeom>
          <a:noFill/>
          <a:ln w="9525">
            <a:noFill/>
            <a:miter lim="800000"/>
            <a:headEnd/>
            <a:tailEnd/>
          </a:ln>
        </p:spPr>
        <p:txBody>
          <a:bodyPr>
            <a:spAutoFit/>
          </a:bodyPr>
          <a:lstStyle/>
          <a:p>
            <a:pPr algn="r">
              <a:spcBef>
                <a:spcPct val="20000"/>
              </a:spcBef>
            </a:pPr>
            <a:r>
              <a:rPr lang="en-US" sz="1200">
                <a:solidFill>
                  <a:schemeClr val="accent2"/>
                </a:solidFill>
                <a:latin typeface="Arial Black" pitchFamily="34" charset="0"/>
              </a:rPr>
              <a:t>Compliancy</a:t>
            </a:r>
          </a:p>
          <a:p>
            <a:pPr algn="r">
              <a:spcBef>
                <a:spcPct val="20000"/>
              </a:spcBef>
            </a:pPr>
            <a:r>
              <a:rPr lang="en-US" sz="1200" b="1" i="1">
                <a:solidFill>
                  <a:srgbClr val="333333"/>
                </a:solidFill>
              </a:rPr>
              <a:t>ENOVIA Materials Compliance Central</a:t>
            </a:r>
            <a:r>
              <a:rPr lang="en-US" sz="1200">
                <a:solidFill>
                  <a:srgbClr val="333333"/>
                </a:solidFill>
              </a:rPr>
              <a:t> enables adherence to new environmental compliance regulations</a:t>
            </a:r>
          </a:p>
        </p:txBody>
      </p:sp>
      <p:pic>
        <p:nvPicPr>
          <p:cNvPr id="31762" name="Picture 18"/>
          <p:cNvPicPr>
            <a:picLocks noChangeAspect="1" noChangeArrowheads="1"/>
          </p:cNvPicPr>
          <p:nvPr/>
        </p:nvPicPr>
        <p:blipFill>
          <a:blip r:embed="rId8"/>
          <a:srcRect t="5328"/>
          <a:stretch>
            <a:fillRect/>
          </a:stretch>
        </p:blipFill>
        <p:spPr bwMode="auto">
          <a:xfrm>
            <a:off x="6269038" y="4706938"/>
            <a:ext cx="2805112" cy="1179512"/>
          </a:xfrm>
          <a:prstGeom prst="rect">
            <a:avLst/>
          </a:prstGeom>
          <a:noFill/>
          <a:ln w="9525">
            <a:noFill/>
            <a:miter lim="800000"/>
            <a:headEnd/>
            <a:tailEnd/>
          </a:ln>
        </p:spPr>
      </p:pic>
      <p:sp>
        <p:nvSpPr>
          <p:cNvPr id="8" name="Rectangle 7"/>
          <p:cNvSpPr>
            <a:spLocks noChangeArrowheads="1"/>
          </p:cNvSpPr>
          <p:nvPr/>
        </p:nvSpPr>
        <p:spPr bwMode="auto">
          <a:xfrm>
            <a:off x="3011488" y="1263650"/>
            <a:ext cx="3382962" cy="257175"/>
          </a:xfrm>
          <a:prstGeom prst="rect">
            <a:avLst/>
          </a:prstGeom>
          <a:noFill/>
          <a:ln w="57150" algn="ctr">
            <a:solidFill>
              <a:srgbClr val="FFCC00"/>
            </a:solidFill>
            <a:miter lim="800000"/>
            <a:headEnd/>
            <a:tailEnd/>
          </a:ln>
        </p:spPr>
        <p:txBody>
          <a:bodyPr anchor="ctr"/>
          <a:lstStyle/>
          <a:p>
            <a:pPr algn="ctr">
              <a:defRPr/>
            </a:pPr>
            <a:endParaRPr lang="en-US" sz="1900">
              <a:solidFill>
                <a:schemeClr val="lt1"/>
              </a:solidFill>
              <a:latin typeface="+mn-lt"/>
              <a:cs typeface="+mn-cs"/>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789888" cy="457200"/>
          </a:xfrm>
        </p:spPr>
        <p:txBody>
          <a:bodyPr/>
          <a:lstStyle/>
          <a:p>
            <a:r>
              <a:rPr lang="en-US" sz="2400" dirty="0" smtClean="0"/>
              <a:t>V6 Leverages Requirements Management</a:t>
            </a:r>
            <a:endParaRPr lang="en-US" sz="2400" dirty="0"/>
          </a:p>
        </p:txBody>
      </p:sp>
      <p:sp>
        <p:nvSpPr>
          <p:cNvPr id="224" name="Content Placeholder 223"/>
          <p:cNvSpPr>
            <a:spLocks noGrp="1"/>
          </p:cNvSpPr>
          <p:nvPr>
            <p:ph idx="1"/>
          </p:nvPr>
        </p:nvSpPr>
        <p:spPr>
          <a:xfrm>
            <a:off x="2743199" y="914400"/>
            <a:ext cx="6265889" cy="771993"/>
          </a:xfrm>
        </p:spPr>
        <p:txBody>
          <a:bodyPr/>
          <a:lstStyle/>
          <a:p>
            <a:r>
              <a:rPr lang="en-US" sz="1800" dirty="0" smtClean="0"/>
              <a:t>ENOVIA Requirement Central to capture customer or regulatory requests…</a:t>
            </a:r>
          </a:p>
        </p:txBody>
      </p:sp>
      <p:sp>
        <p:nvSpPr>
          <p:cNvPr id="222" name="Text Box 10"/>
          <p:cNvSpPr txBox="1">
            <a:spLocks noChangeArrowheads="1"/>
          </p:cNvSpPr>
          <p:nvPr/>
        </p:nvSpPr>
        <p:spPr bwMode="auto">
          <a:xfrm>
            <a:off x="0" y="2133600"/>
            <a:ext cx="2362200" cy="769441"/>
          </a:xfrm>
          <a:prstGeom prst="rect">
            <a:avLst/>
          </a:prstGeom>
          <a:noFill/>
          <a:ln w="9525">
            <a:noFill/>
            <a:miter lim="800000"/>
            <a:headEnd/>
            <a:tailEnd/>
          </a:ln>
        </p:spPr>
        <p:txBody>
          <a:bodyPr wrap="square">
            <a:spAutoFit/>
          </a:bodyPr>
          <a:lstStyle/>
          <a:p>
            <a:pPr algn="r">
              <a:spcBef>
                <a:spcPct val="20000"/>
              </a:spcBef>
            </a:pPr>
            <a:r>
              <a:rPr lang="en-US" sz="1100" b="1" i="1" dirty="0" smtClean="0">
                <a:solidFill>
                  <a:srgbClr val="333333"/>
                </a:solidFill>
              </a:rPr>
              <a:t>ENOVIA </a:t>
            </a:r>
            <a:r>
              <a:rPr lang="en-US" sz="1100" b="1" i="1" dirty="0">
                <a:solidFill>
                  <a:srgbClr val="333333"/>
                </a:solidFill>
              </a:rPr>
              <a:t>Requirements Central</a:t>
            </a:r>
            <a:r>
              <a:rPr lang="en-US" sz="1100" dirty="0">
                <a:solidFill>
                  <a:srgbClr val="333333"/>
                </a:solidFill>
              </a:rPr>
              <a:t> captures the voice of the customer and provides traceability to downstream design data</a:t>
            </a:r>
          </a:p>
        </p:txBody>
      </p:sp>
      <p:pic>
        <p:nvPicPr>
          <p:cNvPr id="223" name="Picture 11" descr="pic23589"/>
          <p:cNvPicPr>
            <a:picLocks noChangeAspect="1" noChangeArrowheads="1"/>
          </p:cNvPicPr>
          <p:nvPr/>
        </p:nvPicPr>
        <p:blipFill>
          <a:blip r:embed="rId3" cstate="print"/>
          <a:srcRect/>
          <a:stretch>
            <a:fillRect/>
          </a:stretch>
        </p:blipFill>
        <p:spPr bwMode="auto">
          <a:xfrm>
            <a:off x="480934" y="914400"/>
            <a:ext cx="1447800" cy="1108854"/>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408232" y="3027539"/>
            <a:ext cx="8143656" cy="4009379"/>
          </a:xfrm>
          <a:prstGeom prst="rect">
            <a:avLst/>
          </a:prstGeom>
          <a:noFill/>
          <a:ln w="9525">
            <a:noFill/>
            <a:miter lim="800000"/>
            <a:headEnd/>
            <a:tailEnd/>
          </a:ln>
          <a:effectLst/>
        </p:spPr>
      </p:pic>
      <p:sp>
        <p:nvSpPr>
          <p:cNvPr id="7" name="Content Placeholder 223"/>
          <p:cNvSpPr txBox="1">
            <a:spLocks/>
          </p:cNvSpPr>
          <p:nvPr/>
        </p:nvSpPr>
        <p:spPr bwMode="auto">
          <a:xfrm>
            <a:off x="2743199" y="1628931"/>
            <a:ext cx="6265889" cy="12566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folHlink"/>
              </a:buClr>
              <a:buSzPct val="70000"/>
              <a:buFontTx/>
              <a:buBlip>
                <a:blip r:embed="rId5"/>
              </a:buBlip>
              <a:tabLst/>
              <a:defRPr/>
            </a:pPr>
            <a:r>
              <a:rPr kumimoji="0" lang="en-US" sz="1800" b="1"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 empowered by V6 Collaborative environment</a:t>
            </a:r>
          </a:p>
          <a:p>
            <a:pPr marL="742950" marR="0" lvl="1" indent="-285750" algn="l" defTabSz="914400" rtl="0" eaLnBrk="0" fontAlgn="base" latinLnBrk="0" hangingPunct="0">
              <a:lnSpc>
                <a:spcPct val="100000"/>
              </a:lnSpc>
              <a:spcBef>
                <a:spcPct val="20000"/>
              </a:spcBef>
              <a:spcAft>
                <a:spcPct val="0"/>
              </a:spcAft>
              <a:buClr>
                <a:schemeClr val="folHlink"/>
              </a:buClr>
              <a:buSzPct val="70000"/>
              <a:buFontTx/>
              <a:buBlip>
                <a:blip r:embed="rId6"/>
              </a:buBlip>
              <a:tabLst/>
              <a:defRPr/>
            </a:pPr>
            <a:r>
              <a:rPr kumimoji="0" lang="en-US" sz="14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Requirements directly accessible and usable for all users</a:t>
            </a:r>
          </a:p>
          <a:p>
            <a:pPr marL="742950" marR="0" lvl="1" indent="-285750" algn="l" defTabSz="914400" rtl="0" eaLnBrk="0" fontAlgn="base" latinLnBrk="0" hangingPunct="0">
              <a:lnSpc>
                <a:spcPct val="100000"/>
              </a:lnSpc>
              <a:spcBef>
                <a:spcPct val="20000"/>
              </a:spcBef>
              <a:spcAft>
                <a:spcPct val="0"/>
              </a:spcAft>
              <a:buClr>
                <a:schemeClr val="folHlink"/>
              </a:buClr>
              <a:buSzPct val="70000"/>
              <a:buFontTx/>
              <a:buBlip>
                <a:blip r:embed="rId6"/>
              </a:buBlip>
              <a:tabLst/>
              <a:defRPr/>
            </a:pPr>
            <a:r>
              <a:rPr kumimoji="0" lang="en-US" sz="14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Full traceability / requirement change impact analysis along all product lifecycle</a:t>
            </a:r>
            <a:endParaRPr kumimoji="0" lang="en-US" sz="14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2"/>
          <p:cNvSpPr>
            <a:spLocks noGrp="1"/>
          </p:cNvSpPr>
          <p:nvPr>
            <p:ph type="ftr" sz="quarter" idx="4294967295"/>
          </p:nvPr>
        </p:nvSpPr>
        <p:spPr>
          <a:xfrm>
            <a:off x="2819400" y="6632575"/>
            <a:ext cx="674688" cy="225425"/>
          </a:xfrm>
          <a:prstGeom prst="rect">
            <a:avLst/>
          </a:prstGeom>
        </p:spPr>
        <p:txBody>
          <a:bodyPr/>
          <a:lstStyle/>
          <a:p>
            <a:pPr>
              <a:defRPr/>
            </a:pPr>
            <a:r>
              <a:rPr lang="fr-FR"/>
              <a:t>DASSAULT SYSTEMES - Page     -</a:t>
            </a:r>
          </a:p>
        </p:txBody>
      </p:sp>
      <p:sp>
        <p:nvSpPr>
          <p:cNvPr id="322579" name="Rectangle 19"/>
          <p:cNvSpPr>
            <a:spLocks noGrp="1" noChangeArrowheads="1"/>
          </p:cNvSpPr>
          <p:nvPr>
            <p:ph type="title"/>
          </p:nvPr>
        </p:nvSpPr>
        <p:spPr>
          <a:xfrm>
            <a:off x="685800" y="152400"/>
            <a:ext cx="8458200" cy="458787"/>
          </a:xfrm>
        </p:spPr>
        <p:txBody>
          <a:bodyPr/>
          <a:lstStyle/>
          <a:p>
            <a:r>
              <a:rPr lang="en-US" dirty="0"/>
              <a:t>Global </a:t>
            </a:r>
            <a:r>
              <a:rPr lang="en-US" dirty="0" smtClean="0"/>
              <a:t>Sourcing</a:t>
            </a:r>
            <a:endParaRPr lang="en-US" dirty="0"/>
          </a:p>
        </p:txBody>
      </p:sp>
      <p:sp>
        <p:nvSpPr>
          <p:cNvPr id="32777" name="Text Box 9"/>
          <p:cNvSpPr txBox="1">
            <a:spLocks noChangeArrowheads="1"/>
          </p:cNvSpPr>
          <p:nvPr/>
        </p:nvSpPr>
        <p:spPr bwMode="auto">
          <a:xfrm>
            <a:off x="2082800" y="5080000"/>
            <a:ext cx="2292350" cy="858837"/>
          </a:xfrm>
          <a:prstGeom prst="rect">
            <a:avLst/>
          </a:prstGeom>
          <a:solidFill>
            <a:schemeClr val="bg1">
              <a:alpha val="50000"/>
            </a:schemeClr>
          </a:solidFill>
          <a:ln w="9525">
            <a:noFill/>
            <a:miter lim="800000"/>
            <a:headEnd/>
            <a:tailEnd/>
          </a:ln>
        </p:spPr>
        <p:txBody>
          <a:bodyPr>
            <a:spAutoFit/>
          </a:bodyPr>
          <a:lstStyle/>
          <a:p>
            <a:pPr>
              <a:spcBef>
                <a:spcPct val="20000"/>
              </a:spcBef>
            </a:pPr>
            <a:r>
              <a:rPr lang="en-US" sz="1200">
                <a:solidFill>
                  <a:schemeClr val="accent2"/>
                </a:solidFill>
                <a:latin typeface="Arial Black" pitchFamily="34" charset="0"/>
              </a:rPr>
              <a:t>Supply Chain Network</a:t>
            </a:r>
          </a:p>
          <a:p>
            <a:pPr>
              <a:spcBef>
                <a:spcPct val="20000"/>
              </a:spcBef>
            </a:pPr>
            <a:r>
              <a:rPr lang="en-US" sz="1200" b="1" i="1">
                <a:solidFill>
                  <a:srgbClr val="333333"/>
                </a:solidFill>
              </a:rPr>
              <a:t>ENOVIA Live Collaboration</a:t>
            </a:r>
            <a:r>
              <a:rPr lang="en-US" sz="1200">
                <a:solidFill>
                  <a:srgbClr val="333333"/>
                </a:solidFill>
              </a:rPr>
              <a:t> manages the supply chain’s contacts, locations, etc.</a:t>
            </a:r>
          </a:p>
        </p:txBody>
      </p:sp>
      <p:sp>
        <p:nvSpPr>
          <p:cNvPr id="32779" name="Text Box 11"/>
          <p:cNvSpPr txBox="1">
            <a:spLocks noChangeArrowheads="1"/>
          </p:cNvSpPr>
          <p:nvPr/>
        </p:nvSpPr>
        <p:spPr bwMode="auto">
          <a:xfrm>
            <a:off x="341313" y="2249487"/>
            <a:ext cx="2627312" cy="858838"/>
          </a:xfrm>
          <a:prstGeom prst="rect">
            <a:avLst/>
          </a:prstGeom>
          <a:solidFill>
            <a:schemeClr val="bg1">
              <a:alpha val="50000"/>
            </a:schemeClr>
          </a:solidFill>
          <a:ln w="9525">
            <a:noFill/>
            <a:miter lim="800000"/>
            <a:headEnd/>
            <a:tailEnd/>
          </a:ln>
        </p:spPr>
        <p:txBody>
          <a:bodyPr>
            <a:spAutoFit/>
          </a:bodyPr>
          <a:lstStyle/>
          <a:p>
            <a:pPr>
              <a:spcBef>
                <a:spcPct val="20000"/>
              </a:spcBef>
            </a:pPr>
            <a:r>
              <a:rPr lang="en-US" sz="1200">
                <a:solidFill>
                  <a:schemeClr val="accent2"/>
                </a:solidFill>
                <a:latin typeface="Arial Black" pitchFamily="34" charset="0"/>
              </a:rPr>
              <a:t>Collaborative Sourcing</a:t>
            </a:r>
          </a:p>
          <a:p>
            <a:pPr>
              <a:spcBef>
                <a:spcPct val="20000"/>
              </a:spcBef>
            </a:pPr>
            <a:r>
              <a:rPr lang="en-US" sz="1200" b="1" i="1">
                <a:solidFill>
                  <a:srgbClr val="333333"/>
                </a:solidFill>
              </a:rPr>
              <a:t>ENOVIA Sourcing Central</a:t>
            </a:r>
            <a:r>
              <a:rPr lang="en-US" sz="1200">
                <a:solidFill>
                  <a:srgbClr val="333333"/>
                </a:solidFill>
              </a:rPr>
              <a:t> manages negotiations and quotes for procured products and services </a:t>
            </a:r>
          </a:p>
        </p:txBody>
      </p:sp>
      <p:sp>
        <p:nvSpPr>
          <p:cNvPr id="32781" name="Text Box 13"/>
          <p:cNvSpPr txBox="1">
            <a:spLocks noChangeArrowheads="1"/>
          </p:cNvSpPr>
          <p:nvPr/>
        </p:nvSpPr>
        <p:spPr bwMode="auto">
          <a:xfrm>
            <a:off x="5940425" y="2159000"/>
            <a:ext cx="3068638" cy="1041400"/>
          </a:xfrm>
          <a:prstGeom prst="rect">
            <a:avLst/>
          </a:prstGeom>
          <a:noFill/>
          <a:ln w="9525">
            <a:noFill/>
            <a:miter lim="800000"/>
            <a:headEnd/>
            <a:tailEnd/>
          </a:ln>
        </p:spPr>
        <p:txBody>
          <a:bodyPr>
            <a:spAutoFit/>
          </a:bodyPr>
          <a:lstStyle/>
          <a:p>
            <a:pPr algn="r">
              <a:spcBef>
                <a:spcPct val="20000"/>
              </a:spcBef>
            </a:pPr>
            <a:r>
              <a:rPr lang="en-US" sz="1200">
                <a:solidFill>
                  <a:schemeClr val="accent2"/>
                </a:solidFill>
                <a:latin typeface="Arial Black" pitchFamily="34" charset="0"/>
              </a:rPr>
              <a:t>Supplier Performance Monitoring</a:t>
            </a:r>
          </a:p>
          <a:p>
            <a:pPr algn="r">
              <a:spcBef>
                <a:spcPct val="20000"/>
              </a:spcBef>
            </a:pPr>
            <a:r>
              <a:rPr lang="en-US" sz="1200" b="1" i="1">
                <a:solidFill>
                  <a:srgbClr val="333333"/>
                </a:solidFill>
              </a:rPr>
              <a:t>ENOVIA Supplier Central</a:t>
            </a:r>
            <a:r>
              <a:rPr lang="en-US" sz="1200">
                <a:solidFill>
                  <a:srgbClr val="333333"/>
                </a:solidFill>
              </a:rPr>
              <a:t> manages outsourced design and manufacturing partners to become an integral part of </a:t>
            </a:r>
            <a:br>
              <a:rPr lang="en-US" sz="1200">
                <a:solidFill>
                  <a:srgbClr val="333333"/>
                </a:solidFill>
              </a:rPr>
            </a:br>
            <a:r>
              <a:rPr lang="en-US" sz="1200">
                <a:solidFill>
                  <a:srgbClr val="333333"/>
                </a:solidFill>
              </a:rPr>
              <a:t>the design collaboration process </a:t>
            </a:r>
          </a:p>
        </p:txBody>
      </p:sp>
      <p:pic>
        <p:nvPicPr>
          <p:cNvPr id="322567" name="Picture 16"/>
          <p:cNvPicPr>
            <a:picLocks noChangeAspect="1" noChangeArrowheads="1"/>
          </p:cNvPicPr>
          <p:nvPr/>
        </p:nvPicPr>
        <p:blipFill>
          <a:blip r:embed="rId3"/>
          <a:srcRect/>
          <a:stretch>
            <a:fillRect/>
          </a:stretch>
        </p:blipFill>
        <p:spPr bwMode="auto">
          <a:xfrm>
            <a:off x="4378325" y="5072062"/>
            <a:ext cx="2419350" cy="1176338"/>
          </a:xfrm>
          <a:prstGeom prst="rect">
            <a:avLst/>
          </a:prstGeom>
          <a:noFill/>
          <a:ln w="28575" algn="ctr">
            <a:solidFill>
              <a:srgbClr val="808080"/>
            </a:solidFill>
            <a:miter lim="800000"/>
            <a:headEnd/>
            <a:tailEnd/>
          </a:ln>
          <a:effectLst/>
        </p:spPr>
      </p:pic>
      <p:pic>
        <p:nvPicPr>
          <p:cNvPr id="32787" name="Picture 19"/>
          <p:cNvPicPr>
            <a:picLocks noChangeAspect="1" noChangeArrowheads="1"/>
          </p:cNvPicPr>
          <p:nvPr/>
        </p:nvPicPr>
        <p:blipFill>
          <a:blip r:embed="rId4"/>
          <a:srcRect b="20728"/>
          <a:stretch>
            <a:fillRect/>
          </a:stretch>
        </p:blipFill>
        <p:spPr bwMode="auto">
          <a:xfrm>
            <a:off x="6562725" y="3319462"/>
            <a:ext cx="2446338" cy="1651000"/>
          </a:xfrm>
          <a:prstGeom prst="rect">
            <a:avLst/>
          </a:prstGeom>
          <a:noFill/>
          <a:ln w="28575" algn="ctr">
            <a:solidFill>
              <a:srgbClr val="808080"/>
            </a:solidFill>
            <a:miter lim="800000"/>
            <a:headEnd/>
            <a:tailEnd/>
          </a:ln>
        </p:spPr>
      </p:pic>
      <p:grpSp>
        <p:nvGrpSpPr>
          <p:cNvPr id="3" name="Group 14"/>
          <p:cNvGrpSpPr>
            <a:grpSpLocks/>
          </p:cNvGrpSpPr>
          <p:nvPr/>
        </p:nvGrpSpPr>
        <p:grpSpPr bwMode="auto">
          <a:xfrm>
            <a:off x="1525588" y="636587"/>
            <a:ext cx="6219825" cy="1460500"/>
            <a:chOff x="1051560" y="2242794"/>
            <a:chExt cx="7040880" cy="1946984"/>
          </a:xfrm>
        </p:grpSpPr>
        <p:pic>
          <p:nvPicPr>
            <p:cNvPr id="322572" name="Picture 12" descr="reference2.png"/>
            <p:cNvPicPr>
              <a:picLocks noChangeAspect="1"/>
            </p:cNvPicPr>
            <p:nvPr/>
          </p:nvPicPr>
          <p:blipFill>
            <a:blip r:embed="rId5"/>
            <a:srcRect/>
            <a:stretch>
              <a:fillRect/>
            </a:stretch>
          </p:blipFill>
          <p:spPr bwMode="auto">
            <a:xfrm>
              <a:off x="1051560" y="2242794"/>
              <a:ext cx="7040880" cy="1946984"/>
            </a:xfrm>
            <a:prstGeom prst="rect">
              <a:avLst/>
            </a:prstGeom>
            <a:noFill/>
            <a:ln w="9525">
              <a:noFill/>
              <a:miter lim="800000"/>
              <a:headEnd/>
              <a:tailEnd/>
            </a:ln>
          </p:spPr>
        </p:pic>
        <p:sp>
          <p:nvSpPr>
            <p:cNvPr id="14" name="Rectangle 13"/>
            <p:cNvSpPr>
              <a:spLocks noChangeArrowheads="1"/>
            </p:cNvSpPr>
            <p:nvPr/>
          </p:nvSpPr>
          <p:spPr bwMode="auto">
            <a:xfrm>
              <a:off x="2264575" y="2888262"/>
              <a:ext cx="4755020" cy="275117"/>
            </a:xfrm>
            <a:prstGeom prst="rect">
              <a:avLst/>
            </a:prstGeom>
            <a:noFill/>
            <a:ln w="57150" algn="ctr">
              <a:solidFill>
                <a:srgbClr val="FFCC00"/>
              </a:solidFill>
              <a:miter lim="800000"/>
              <a:headEnd/>
              <a:tailEnd/>
            </a:ln>
          </p:spPr>
          <p:txBody>
            <a:bodyPr anchor="ctr"/>
            <a:lstStyle/>
            <a:p>
              <a:pPr algn="ctr">
                <a:defRPr/>
              </a:pPr>
              <a:endParaRPr lang="en-US" sz="1900">
                <a:solidFill>
                  <a:schemeClr val="lt1"/>
                </a:solidFill>
                <a:latin typeface="+mn-lt"/>
                <a:cs typeface="+mn-cs"/>
              </a:endParaRPr>
            </a:p>
          </p:txBody>
        </p:sp>
      </p:grpSp>
      <p:sp>
        <p:nvSpPr>
          <p:cNvPr id="2" name="Text Box 11"/>
          <p:cNvSpPr txBox="1">
            <a:spLocks noChangeArrowheads="1"/>
          </p:cNvSpPr>
          <p:nvPr/>
        </p:nvSpPr>
        <p:spPr bwMode="auto">
          <a:xfrm>
            <a:off x="3052763" y="2230437"/>
            <a:ext cx="3090862" cy="1041400"/>
          </a:xfrm>
          <a:prstGeom prst="rect">
            <a:avLst/>
          </a:prstGeom>
          <a:solidFill>
            <a:schemeClr val="bg1">
              <a:alpha val="50000"/>
            </a:schemeClr>
          </a:solidFill>
          <a:ln w="9525">
            <a:noFill/>
            <a:miter lim="800000"/>
            <a:headEnd/>
            <a:tailEnd/>
          </a:ln>
        </p:spPr>
        <p:txBody>
          <a:bodyPr>
            <a:spAutoFit/>
          </a:bodyPr>
          <a:lstStyle/>
          <a:p>
            <a:pPr algn="ctr">
              <a:spcBef>
                <a:spcPct val="20000"/>
              </a:spcBef>
            </a:pPr>
            <a:endParaRPr/>
          </a:p>
          <a:p>
            <a:pPr algn="ctr">
              <a:spcBef>
                <a:spcPct val="20000"/>
              </a:spcBef>
            </a:pPr>
            <a:r>
              <a:rPr lang="en-US" sz="1200" b="1" i="1">
                <a:solidFill>
                  <a:srgbClr val="333333"/>
                </a:solidFill>
              </a:rPr>
              <a:t>ENOVIA Quotation Central</a:t>
            </a:r>
            <a:r>
              <a:rPr lang="en-US" sz="1200">
                <a:solidFill>
                  <a:srgbClr val="333333"/>
                </a:solidFill>
              </a:rPr>
              <a:t> leverages supplier expertise and ensures accurate and timely responses to new sourcing opportunities </a:t>
            </a:r>
          </a:p>
        </p:txBody>
      </p:sp>
      <p:pic>
        <p:nvPicPr>
          <p:cNvPr id="322575" name="Picture 15"/>
          <p:cNvPicPr>
            <a:picLocks noChangeAspect="1" noChangeArrowheads="1"/>
          </p:cNvPicPr>
          <p:nvPr/>
        </p:nvPicPr>
        <p:blipFill>
          <a:blip r:embed="rId6"/>
          <a:srcRect/>
          <a:stretch>
            <a:fillRect/>
          </a:stretch>
        </p:blipFill>
        <p:spPr bwMode="auto">
          <a:xfrm>
            <a:off x="3067050" y="3268662"/>
            <a:ext cx="3065463" cy="1606550"/>
          </a:xfrm>
          <a:prstGeom prst="rect">
            <a:avLst/>
          </a:prstGeom>
          <a:noFill/>
          <a:ln w="28575" algn="ctr">
            <a:solidFill>
              <a:srgbClr val="808080"/>
            </a:solidFill>
            <a:miter lim="800000"/>
            <a:headEnd/>
            <a:tailEnd/>
          </a:ln>
          <a:effectLst/>
        </p:spPr>
      </p:pic>
      <p:grpSp>
        <p:nvGrpSpPr>
          <p:cNvPr id="4" name="Group 16"/>
          <p:cNvGrpSpPr>
            <a:grpSpLocks/>
          </p:cNvGrpSpPr>
          <p:nvPr/>
        </p:nvGrpSpPr>
        <p:grpSpPr bwMode="auto">
          <a:xfrm>
            <a:off x="285750" y="3259137"/>
            <a:ext cx="2646363" cy="1625600"/>
            <a:chOff x="3552" y="1248"/>
            <a:chExt cx="2027" cy="1208"/>
          </a:xfrm>
        </p:grpSpPr>
        <p:pic>
          <p:nvPicPr>
            <p:cNvPr id="322577" name="Picture 17"/>
            <p:cNvPicPr>
              <a:picLocks noChangeAspect="1" noChangeArrowheads="1"/>
            </p:cNvPicPr>
            <p:nvPr/>
          </p:nvPicPr>
          <p:blipFill>
            <a:blip r:embed="rId7" cstate="print"/>
            <a:srcRect/>
            <a:stretch>
              <a:fillRect/>
            </a:stretch>
          </p:blipFill>
          <p:spPr bwMode="auto">
            <a:xfrm>
              <a:off x="3552" y="1248"/>
              <a:ext cx="2027" cy="1208"/>
            </a:xfrm>
            <a:prstGeom prst="rect">
              <a:avLst/>
            </a:prstGeom>
            <a:noFill/>
            <a:ln w="9525" algn="ctr">
              <a:noFill/>
              <a:miter lim="800000"/>
              <a:headEnd/>
              <a:tailEnd/>
            </a:ln>
            <a:effectLst/>
          </p:spPr>
        </p:pic>
        <p:sp>
          <p:nvSpPr>
            <p:cNvPr id="322578" name="Rectangle 18"/>
            <p:cNvSpPr>
              <a:spLocks noChangeArrowheads="1"/>
            </p:cNvSpPr>
            <p:nvPr/>
          </p:nvSpPr>
          <p:spPr bwMode="auto">
            <a:xfrm>
              <a:off x="3552" y="1248"/>
              <a:ext cx="2016" cy="1200"/>
            </a:xfrm>
            <a:prstGeom prst="rect">
              <a:avLst/>
            </a:prstGeom>
            <a:noFill/>
            <a:ln w="31750" algn="ctr">
              <a:solidFill>
                <a:srgbClr val="808080"/>
              </a:solidFill>
              <a:miter lim="800000"/>
              <a:headEnd/>
              <a:tailEnd/>
            </a:ln>
            <a:effectLst/>
          </p:spPr>
          <p:txBody>
            <a:bodyPr wrap="none" lIns="90000" tIns="46800" rIns="36000" bIns="46800" anchor="ctr"/>
            <a:lstStyle/>
            <a:p>
              <a:endParaRPr lang="en-US"/>
            </a:p>
          </p:txBody>
        </p:sp>
      </p:gr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pt_v2003_14_fqx">
  <a:themeElements>
    <a:clrScheme name="ppt_v2003_14_fqx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pt_v2003_14_fqx">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arrow" w="med" len="med"/>
        </a:ln>
        <a:effectLst/>
      </a:spPr>
      <a:bodyPr vert="horz" wrap="square" lIns="90000" tIns="46800" rIns="36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fr-FR" sz="1800" b="0" i="0" u="none" strike="noStrike" cap="none" normalizeH="0" baseline="0" smtClean="0">
            <a:ln>
              <a:noFill/>
            </a:ln>
            <a:solidFill>
              <a:srgbClr val="120C80"/>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arrow" w="med" len="med"/>
        </a:ln>
        <a:effectLst/>
      </a:spPr>
      <a:bodyPr vert="horz" wrap="square" lIns="90000" tIns="46800" rIns="36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fr-FR" sz="1800" b="0" i="0" u="none" strike="noStrike" cap="none" normalizeH="0" baseline="0" smtClean="0">
            <a:ln>
              <a:noFill/>
            </a:ln>
            <a:solidFill>
              <a:srgbClr val="120C80"/>
            </a:solidFill>
            <a:effectLst/>
            <a:latin typeface="Arial" charset="0"/>
          </a:defRPr>
        </a:defPPr>
      </a:lstStyle>
    </a:lnDef>
  </a:objectDefaults>
  <a:extraClrSchemeLst>
    <a:extraClrScheme>
      <a:clrScheme name="ppt_v2003_14_fqx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_v2003_14_fqx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_v2003_14_fqx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_v2003_14_fqx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_v2003_14_fqx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_v2003_14_fqx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_v2003_14_fqx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_v2003_14_fqx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_v2003_14_fqx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_v2003_14_fqx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_v2003_14_fqx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_v2003_14_fqx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TotalTime>
  <Words>2287</Words>
  <Application>Microsoft PowerPoint</Application>
  <PresentationFormat>화면 슬라이드 쇼(4:3)</PresentationFormat>
  <Paragraphs>385</Paragraphs>
  <Slides>26</Slides>
  <Notes>19</Notes>
  <HiddenSlides>0</HiddenSlides>
  <MMClips>1</MMClips>
  <ScaleCrop>false</ScaleCrop>
  <HeadingPairs>
    <vt:vector size="6" baseType="variant">
      <vt:variant>
        <vt:lpstr>테마</vt:lpstr>
      </vt:variant>
      <vt:variant>
        <vt:i4>1</vt:i4>
      </vt:variant>
      <vt:variant>
        <vt:lpstr>포함된 OLE 서버</vt:lpstr>
      </vt:variant>
      <vt:variant>
        <vt:i4>3</vt:i4>
      </vt:variant>
      <vt:variant>
        <vt:lpstr>슬라이드 제목</vt:lpstr>
      </vt:variant>
      <vt:variant>
        <vt:i4>26</vt:i4>
      </vt:variant>
    </vt:vector>
  </HeadingPairs>
  <TitlesOfParts>
    <vt:vector size="30" baseType="lpstr">
      <vt:lpstr>ppt_v2003_14_fqx</vt:lpstr>
      <vt:lpstr>Image</vt:lpstr>
      <vt:lpstr>PhotoImpact</vt:lpstr>
      <vt:lpstr>Chart</vt:lpstr>
      <vt:lpstr>ENOVIA V6 Fundamentals </vt:lpstr>
      <vt:lpstr>Learning Objectives</vt:lpstr>
      <vt:lpstr>DS Strategy: PLM2.0, the PLM Online for All  “Online environment for virtual experience in 3D from anywhere”</vt:lpstr>
      <vt:lpstr>PLM 2.0 on V6 Platform</vt:lpstr>
      <vt:lpstr>PLM 2.0 – ENOVIA V6 Footprint</vt:lpstr>
      <vt:lpstr>V6 Fundamentals</vt:lpstr>
      <vt:lpstr>Governance</vt:lpstr>
      <vt:lpstr>V6 Leverages Requirements Management</vt:lpstr>
      <vt:lpstr>Global Sourcing</vt:lpstr>
      <vt:lpstr>IP Lifecycle Management</vt:lpstr>
      <vt:lpstr>슬라이드 11</vt:lpstr>
      <vt:lpstr>슬라이드 12</vt:lpstr>
      <vt:lpstr>Unified collaboration - Value</vt:lpstr>
      <vt:lpstr>슬라이드 14</vt:lpstr>
      <vt:lpstr>슬라이드 15</vt:lpstr>
      <vt:lpstr>V6 PLM Extensibility Model</vt:lpstr>
      <vt:lpstr>Integrating V6 with External Systems </vt:lpstr>
      <vt:lpstr>Integrating V6 with External Systems </vt:lpstr>
      <vt:lpstr>슬라이드 19</vt:lpstr>
      <vt:lpstr>슬라이드 20</vt:lpstr>
      <vt:lpstr>슬라이드 21</vt:lpstr>
      <vt:lpstr>V6 PCS built in Network breakthrough</vt:lpstr>
      <vt:lpstr>슬라이드 23</vt:lpstr>
      <vt:lpstr>슬라이드 24</vt:lpstr>
      <vt:lpstr>V6 Architecture Key Highlights &amp; Benefits</vt:lpstr>
      <vt:lpstr>Thank you</vt:lpstr>
    </vt:vector>
  </TitlesOfParts>
  <Company>DASSAULT SYSTEMES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V6 readiness Fundamentals</dc:title>
  <dc:creator>DPD</dc:creator>
  <cp:lastModifiedBy>DASSAULT SYSTEMES</cp:lastModifiedBy>
  <cp:revision>382</cp:revision>
  <dcterms:created xsi:type="dcterms:W3CDTF">2009-03-02T17:03:35Z</dcterms:created>
  <dcterms:modified xsi:type="dcterms:W3CDTF">2009-04-21T01:22:43Z</dcterms:modified>
</cp:coreProperties>
</file>